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7.jpg" ContentType="image/jpeg"/>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3" d="100"/>
          <a:sy n="103" d="100"/>
        </p:scale>
        <p:origin x="902"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and I am so happy that you tuned in today. The purpose of our get-together is to help you understand what an NGC President does, why the role matters, and how leadership decisions can influence National Garden Clubs for years to come.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Blue Star and Gold Star Memorial projects, veteran recognition, and historical commemorations keep NGC's traditions alive while we prepare the next generation of leaders.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responses: which lesson resonates most with you, and has it impacted your work within your garden club?</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substance of the talk: the measure of a presidency is whether members feel connected, valued, empowered, and prepared to carry the mission forward.</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attendees for their time and their role in advancing the NGC mission. Invite follow-up questions by email and close with the PLANT AMERICA send-off.</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the group: when you think of the NGC President, what comes to mind? Invite one word in the chat. Then explain that the role is a blend of all six of these dimensions, not just being the public face of NGC.</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Anchor the role in the Bylaws: official representative of NGC and Chairman of the Board. Walk through the responsibilities, then land the fact — one decision reaches thousands of members. Use the PLANT AMERICA Matching Grant as the example.</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Much of a president's work happens behind the scenes: building consensus, answering member concerns, encouraging volunteers, and helping state leaders succeed — which in turn helps clubs succeed.</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how many of you know about, participated in, or considered the PLANT AMERICA Matching Grant? How can that message get out better? Connect PLANT AMERICA to stewardship, beautification, education, youth, and club-level gardening.</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the hard part of the review is earning approval. Members need to understand the reason it was undertaken and the benefit. Run the poll: what does the review mean to you?</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the origin and the two steps. Emphasize the results: Bylaws 23 pages down to 6, Standing Rules 26 down to 8. Ask whether members have experienced looking up an item only to find it repeated elsewhere in a different context. Pause for questions.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Personal story: visiting members coast to coast. The same enthusiasm everywhere, regardless of audience size. Members want updates on initiatives, programs, and projects, and want to know how to get involved and make an impact locally.</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NGC's international affiliates extend the mission well beyond our borders — cultural exchange, shared environmental goals, and friendship through gardening.</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
    <p:bg>
      <p:bgPr>
        <a:solidFill>
          <a:srgbClr val="FAF6EC"/>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640080" y="1600200"/>
            <a:ext cx="4846320" cy="1737360"/>
          </a:xfrm>
          <a:prstGeom prst="rect">
            <a:avLst/>
          </a:prstGeom>
          <a:noFill/>
          <a:ln/>
        </p:spPr>
        <p:txBody>
          <a:bodyPr wrap="square" rtlCol="0"/>
          <a:lstStyle>
            <a:lvl1pPr marL="0" indent="0">
              <a:buNone/>
              <a:defRPr lang="en-US" sz="3200" b="1" dirty="0">
                <a:solidFill>
                  <a:srgbClr val="1E4620"/>
                </a:solidFill>
                <a:latin typeface="Georgia" pitchFamily="34" charset="0"/>
                <a:ea typeface="Georgia" pitchFamily="34" charset="-122"/>
                <a:cs typeface="Georgia" pitchFamily="34" charset="-120"/>
              </a:defRPr>
            </a:lvl1pPr>
          </a:lstStyle>
          <a:p>
            <a:pPr marL="0" indent="0">
              <a:buNone/>
            </a:pPr>
            <a:endParaRPr lang="en-US" sz="32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p:bg>
      <p:bgPr>
        <a:solidFill>
          <a:srgbClr val="FAF6EC"/>
        </a:solidFill>
        <a:effectLst/>
      </p:bgPr>
    </p:bg>
    <p:spTree>
      <p:nvGrpSpPr>
        <p:cNvPr id="1" name=""/>
        <p:cNvGrpSpPr/>
        <p:nvPr/>
      </p:nvGrpSpPr>
      <p:grpSpPr>
        <a:xfrm>
          <a:off x="0" y="0"/>
          <a:ext cx="0" cy="0"/>
          <a:chOff x="0" y="0"/>
          <a:chExt cx="0" cy="0"/>
        </a:xfrm>
      </p:grpSpPr>
      <p:sp>
        <p:nvSpPr>
          <p:cNvPr id="2" name="Shape 0"/>
          <p:cNvSpPr/>
          <p:nvPr/>
        </p:nvSpPr>
        <p:spPr>
          <a:xfrm>
            <a:off x="0" y="0"/>
            <a:ext cx="9144000" cy="146304"/>
          </a:xfrm>
          <a:prstGeom prst="rect">
            <a:avLst/>
          </a:prstGeom>
          <a:solidFill>
            <a:srgbClr val="1E4620"/>
          </a:solidFill>
          <a:ln/>
        </p:spPr>
      </p:sp>
      <p:sp>
        <p:nvSpPr>
          <p:cNvPr id="3" name="Text 1"/>
          <p:cNvSpPr>
            <a:spLocks noGrp="1"/>
          </p:cNvSpPr>
          <p:nvPr>
            <p:ph type="title" idx="101" hasCustomPrompt="1"/>
          </p:nvPr>
        </p:nvSpPr>
        <p:spPr>
          <a:xfrm>
            <a:off x="548640" y="384048"/>
            <a:ext cx="8046720" cy="685800"/>
          </a:xfrm>
          <a:prstGeom prst="rect">
            <a:avLst/>
          </a:prstGeom>
          <a:noFill/>
          <a:ln/>
        </p:spPr>
        <p:txBody>
          <a:bodyPr wrap="square" rtlCol="0"/>
          <a:lstStyle>
            <a:lvl1pPr marL="0" indent="0">
              <a:buNone/>
              <a:defRPr lang="en-US" sz="2600" b="1" dirty="0">
                <a:solidFill>
                  <a:srgbClr val="1E4620"/>
                </a:solidFill>
                <a:latin typeface="Georgia" pitchFamily="34" charset="0"/>
                <a:ea typeface="Georgia" pitchFamily="34" charset="-122"/>
                <a:cs typeface="Georgia" pitchFamily="34" charset="-120"/>
              </a:defRPr>
            </a:lvl1pPr>
          </a:lstStyle>
          <a:p>
            <a:pPr marL="0" indent="0">
              <a:buNone/>
            </a:pPr>
            <a:endParaRPr lang="en-US" sz="26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PHOTO">
    <p:bg>
      <p:bgPr>
        <a:solidFill>
          <a:srgbClr val="FAF6EC"/>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548640" y="457200"/>
            <a:ext cx="3977640" cy="822960"/>
          </a:xfrm>
          <a:prstGeom prst="rect">
            <a:avLst/>
          </a:prstGeom>
          <a:noFill/>
          <a:ln/>
        </p:spPr>
        <p:txBody>
          <a:bodyPr wrap="square" rtlCol="0"/>
          <a:lstStyle>
            <a:lvl1pPr marL="0" indent="0">
              <a:buNone/>
              <a:defRPr lang="en-US" sz="2300" b="1" dirty="0">
                <a:solidFill>
                  <a:srgbClr val="1E4620"/>
                </a:solidFill>
                <a:latin typeface="Georgia" pitchFamily="34" charset="0"/>
                <a:ea typeface="Georgia" pitchFamily="34" charset="-122"/>
                <a:cs typeface="Georgia" pitchFamily="34" charset="-120"/>
              </a:defRPr>
            </a:lvl1pPr>
          </a:lstStyle>
          <a:p>
            <a:pPr marL="0" indent="0">
              <a:buNone/>
            </a:pPr>
            <a:endParaRPr lang="en-US" sz="230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HOTO_LEFT">
    <p:bg>
      <p:bgPr>
        <a:solidFill>
          <a:srgbClr val="FAF6EC"/>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4343400" y="457200"/>
            <a:ext cx="4251960" cy="822960"/>
          </a:xfrm>
          <a:prstGeom prst="rect">
            <a:avLst/>
          </a:prstGeom>
          <a:noFill/>
          <a:ln/>
        </p:spPr>
        <p:txBody>
          <a:bodyPr wrap="square" rtlCol="0"/>
          <a:lstStyle>
            <a:lvl1pPr marL="0" indent="0">
              <a:buNone/>
              <a:defRPr lang="en-US" sz="2400" b="1" dirty="0">
                <a:solidFill>
                  <a:srgbClr val="1E4620"/>
                </a:solidFill>
                <a:latin typeface="Georgia" pitchFamily="34" charset="0"/>
                <a:ea typeface="Georgia" pitchFamily="34" charset="-122"/>
                <a:cs typeface="Georgia" pitchFamily="34" charset="-120"/>
              </a:defRPr>
            </a:lvl1pPr>
          </a:lstStyle>
          <a:p>
            <a:pPr marL="0" indent="0">
              <a:buNone/>
            </a:pPr>
            <a:endParaRPr lang="en-US" sz="240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LOSING">
    <p:bg>
      <p:bgPr>
        <a:solidFill>
          <a:srgbClr val="FAF6EC"/>
        </a:solidFill>
        <a:effectLst/>
      </p:bgPr>
    </p:bg>
    <p:spTree>
      <p:nvGrpSpPr>
        <p:cNvPr id="1" name=""/>
        <p:cNvGrpSpPr/>
        <p:nvPr/>
      </p:nvGrpSpPr>
      <p:grpSpPr>
        <a:xfrm>
          <a:off x="0" y="0"/>
          <a:ext cx="0" cy="0"/>
          <a:chOff x="0" y="0"/>
          <a:chExt cx="0" cy="0"/>
        </a:xfrm>
      </p:grpSpPr>
      <p:sp>
        <p:nvSpPr>
          <p:cNvPr id="2" name="Text 0"/>
          <p:cNvSpPr>
            <a:spLocks noGrp="1"/>
          </p:cNvSpPr>
          <p:nvPr>
            <p:ph type="title" idx="100" hasCustomPrompt="1"/>
          </p:nvPr>
        </p:nvSpPr>
        <p:spPr>
          <a:xfrm>
            <a:off x="1188720" y="1051560"/>
            <a:ext cx="6766560" cy="777240"/>
          </a:xfrm>
          <a:prstGeom prst="rect">
            <a:avLst/>
          </a:prstGeom>
          <a:noFill/>
          <a:ln/>
        </p:spPr>
        <p:txBody>
          <a:bodyPr wrap="square" rtlCol="0"/>
          <a:lstStyle>
            <a:lvl1pPr marL="0" indent="0" algn="ctr">
              <a:buNone/>
              <a:defRPr lang="en-US" sz="3400" b="1" dirty="0">
                <a:solidFill>
                  <a:srgbClr val="1E4620"/>
                </a:solidFill>
                <a:latin typeface="Georgia" pitchFamily="34" charset="0"/>
                <a:ea typeface="Georgia" pitchFamily="34" charset="-122"/>
                <a:cs typeface="Georgia" pitchFamily="34" charset="-120"/>
              </a:defRPr>
            </a:lvl1pPr>
          </a:lstStyle>
          <a:p>
            <a:pPr marL="0" indent="0" algn="ctr">
              <a:buNone/>
            </a:pPr>
            <a:endParaRPr lang="en-US" sz="340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17632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Sunlit botanical garden with blooming perennials"/>
          <p:cNvPicPr>
            <a:picLocks noChangeAspect="1"/>
          </p:cNvPicPr>
          <p:nvPr/>
        </p:nvPicPr>
        <p:blipFill>
          <a:blip r:embed="rId3"/>
          <a:srcRect l="26889" r="26889"/>
          <a:stretch/>
        </p:blipFill>
        <p:spPr>
          <a:xfrm>
            <a:off x="5577840" y="0"/>
            <a:ext cx="3566160" cy="5143500"/>
          </a:xfrm>
          <a:prstGeom prst="rect">
            <a:avLst/>
          </a:prstGeom>
        </p:spPr>
      </p:pic>
      <p:sp>
        <p:nvSpPr>
          <p:cNvPr id="3" name="accent rule">
            <a:extLst>
              <a:ext uri="{C183D7F6-B498-43B3-948B-1728B52AA6E4}">
                <adec:decorative xmlns:adec="http://schemas.microsoft.com/office/drawing/2017/decorative" val="1"/>
              </a:ext>
            </a:extLst>
          </p:cNvPr>
          <p:cNvSpPr/>
          <p:nvPr/>
        </p:nvSpPr>
        <p:spPr>
          <a:xfrm>
            <a:off x="640080" y="1298448"/>
            <a:ext cx="1280160" cy="32004"/>
          </a:xfrm>
          <a:prstGeom prst="rect">
            <a:avLst/>
          </a:prstGeom>
          <a:solidFill>
            <a:srgbClr val="B08A2E"/>
          </a:solidFill>
          <a:ln/>
        </p:spPr>
        <p:txBody>
          <a:bodyPr/>
          <a:lstStyle/>
          <a:p>
            <a:endParaRPr lang="en-US"/>
          </a:p>
        </p:txBody>
      </p:sp>
      <p:sp>
        <p:nvSpPr>
          <p:cNvPr id="4" name="Text 1"/>
          <p:cNvSpPr/>
          <p:nvPr/>
        </p:nvSpPr>
        <p:spPr>
          <a:xfrm>
            <a:off x="640080" y="777240"/>
            <a:ext cx="4846320" cy="320040"/>
          </a:xfrm>
          <a:prstGeom prst="rect">
            <a:avLst/>
          </a:prstGeom>
          <a:noFill/>
          <a:ln/>
        </p:spPr>
        <p:txBody>
          <a:bodyPr wrap="square" lIns="0" tIns="0" rIns="0" bIns="0" rtlCol="0" anchor="ctr"/>
          <a:lstStyle/>
          <a:p>
            <a:pPr marL="0" indent="0">
              <a:buNone/>
            </a:pPr>
            <a:r>
              <a:rPr lang="en-US" sz="1300" b="1" kern="0" spc="200" dirty="0">
                <a:solidFill>
                  <a:srgbClr val="B08A2E"/>
                </a:solidFill>
                <a:latin typeface="Segoe UI" pitchFamily="34" charset="0"/>
                <a:ea typeface="Segoe UI" pitchFamily="34" charset="-122"/>
                <a:cs typeface="Segoe UI" pitchFamily="34" charset="-120"/>
              </a:rPr>
              <a:t>NATIONAL GARDEN CLUBS, INC.</a:t>
            </a:r>
            <a:endParaRPr lang="en-US" sz="1300" dirty="0"/>
          </a:p>
        </p:txBody>
      </p:sp>
      <p:sp>
        <p:nvSpPr>
          <p:cNvPr id="5" name="Text 0"/>
          <p:cNvSpPr>
            <a:spLocks noGrp="1"/>
          </p:cNvSpPr>
          <p:nvPr>
            <p:ph type="title" idx="100" hasCustomPrompt="1"/>
          </p:nvPr>
        </p:nvSpPr>
        <p:spPr>
          <a:xfrm>
            <a:off x="640080" y="1600200"/>
            <a:ext cx="4846320" cy="1737360"/>
          </a:xfrm>
          <a:prstGeom prst="rect">
            <a:avLst/>
          </a:prstGeom>
          <a:noFill/>
          <a:ln/>
        </p:spPr>
        <p:txBody>
          <a:bodyPr wrap="square" lIns="0" tIns="0" rIns="0" bIns="0" rtlCol="0" anchor="t"/>
          <a:lstStyle/>
          <a:p>
            <a:pPr marL="0" indent="0">
              <a:buNone/>
            </a:pPr>
            <a:r>
              <a:rPr lang="en-US" sz="3200" b="1" dirty="0">
                <a:solidFill>
                  <a:srgbClr val="1E4620"/>
                </a:solidFill>
                <a:latin typeface="Georgia" pitchFamily="34" charset="0"/>
                <a:ea typeface="Georgia" pitchFamily="34" charset="-122"/>
                <a:cs typeface="Georgia" pitchFamily="34" charset="-120"/>
              </a:rPr>
              <a:t>Leading with Purpose: The Role and Impact of an NGC President</a:t>
            </a:r>
            <a:endParaRPr lang="en-US" sz="3200" dirty="0"/>
          </a:p>
        </p:txBody>
      </p:sp>
      <p:sp>
        <p:nvSpPr>
          <p:cNvPr id="6" name="Text 3"/>
          <p:cNvSpPr/>
          <p:nvPr/>
        </p:nvSpPr>
        <p:spPr>
          <a:xfrm>
            <a:off x="640080" y="3310128"/>
            <a:ext cx="4663440" cy="457200"/>
          </a:xfrm>
          <a:prstGeom prst="rect">
            <a:avLst/>
          </a:prstGeom>
          <a:noFill/>
          <a:ln/>
        </p:spPr>
        <p:txBody>
          <a:bodyPr wrap="square" lIns="0" tIns="0" rIns="0" bIns="0" rtlCol="0" anchor="ctr"/>
          <a:lstStyle/>
          <a:p>
            <a:pPr marL="0" indent="0">
              <a:buNone/>
            </a:pPr>
            <a:r>
              <a:rPr lang="en-US" sz="1500" i="1" dirty="0">
                <a:solidFill>
                  <a:srgbClr val="3E6B4A"/>
                </a:solidFill>
                <a:latin typeface="Georgia" pitchFamily="34" charset="0"/>
                <a:ea typeface="Georgia" pitchFamily="34" charset="-122"/>
                <a:cs typeface="Georgia" pitchFamily="34" charset="-120"/>
              </a:rPr>
              <a:t>Reflections on leadership, service, and organizational growth</a:t>
            </a:r>
            <a:endParaRPr lang="en-US" sz="1500" dirty="0"/>
          </a:p>
        </p:txBody>
      </p:sp>
      <p:sp>
        <p:nvSpPr>
          <p:cNvPr id="7" name="Text 4"/>
          <p:cNvSpPr/>
          <p:nvPr/>
        </p:nvSpPr>
        <p:spPr>
          <a:xfrm>
            <a:off x="640080" y="4114800"/>
            <a:ext cx="4663440" cy="365760"/>
          </a:xfrm>
          <a:prstGeom prst="rect">
            <a:avLst/>
          </a:prstGeom>
          <a:noFill/>
          <a:ln/>
        </p:spPr>
        <p:txBody>
          <a:bodyPr wrap="square" lIns="0" tIns="0" rIns="0" bIns="0" rtlCol="0" anchor="ctr"/>
          <a:lstStyle/>
          <a:p>
            <a:pPr marL="0" indent="0">
              <a:buNone/>
            </a:pPr>
            <a:r>
              <a:rPr lang="en-US" sz="1200" dirty="0">
                <a:solidFill>
                  <a:srgbClr val="5C5A50"/>
                </a:solidFill>
                <a:latin typeface="Segoe UI" pitchFamily="34" charset="0"/>
                <a:ea typeface="Segoe UI" pitchFamily="34" charset="-122"/>
                <a:cs typeface="Segoe UI" pitchFamily="34" charset="-120"/>
              </a:rPr>
              <a:t>Membership Zoom  •  August 10, 2026  •  3:00 PM ET</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3" name="Text 0"/>
          <p:cNvSpPr>
            <a:spLocks noGrp="1"/>
          </p:cNvSpPr>
          <p:nvPr>
            <p:ph type="title" idx="100" hasCustomPrompt="1"/>
          </p:nvPr>
        </p:nvSpPr>
        <p:spPr>
          <a:xfrm>
            <a:off x="4343400" y="457200"/>
            <a:ext cx="4251960" cy="822960"/>
          </a:xfrm>
          <a:prstGeom prst="rect">
            <a:avLst/>
          </a:prstGeom>
          <a:noFill/>
          <a:ln/>
        </p:spPr>
        <p:txBody>
          <a:bodyPr wrap="square" lIns="0" tIns="0" rIns="0" bIns="0" rtlCol="0" anchor="ctr"/>
          <a:lstStyle/>
          <a:p>
            <a:pPr marL="0" indent="0">
              <a:buNone/>
            </a:pPr>
            <a:r>
              <a:rPr lang="en-US" sz="2400" b="1" dirty="0">
                <a:solidFill>
                  <a:srgbClr val="1E4620"/>
                </a:solidFill>
                <a:latin typeface="Georgia" pitchFamily="34" charset="0"/>
                <a:ea typeface="Georgia" pitchFamily="34" charset="-122"/>
                <a:cs typeface="Georgia" pitchFamily="34" charset="-120"/>
              </a:rPr>
              <a:t>Preserving History, Honoring Service</a:t>
            </a:r>
            <a:endParaRPr lang="en-US" sz="2400" dirty="0"/>
          </a:p>
        </p:txBody>
      </p:sp>
      <p:sp>
        <p:nvSpPr>
          <p:cNvPr id="4" name="Text 1"/>
          <p:cNvSpPr/>
          <p:nvPr/>
        </p:nvSpPr>
        <p:spPr>
          <a:xfrm>
            <a:off x="4343400" y="1280160"/>
            <a:ext cx="4251960" cy="320040"/>
          </a:xfrm>
          <a:prstGeom prst="rect">
            <a:avLst/>
          </a:prstGeom>
          <a:noFill/>
          <a:ln/>
        </p:spPr>
        <p:txBody>
          <a:bodyPr wrap="square" lIns="0" tIns="0" rIns="0" bIns="0" rtlCol="0" anchor="ctr"/>
          <a:lstStyle/>
          <a:p>
            <a:pPr marL="0" indent="0">
              <a:buNone/>
            </a:pPr>
            <a:r>
              <a:rPr lang="en-US" sz="1400" i="1" dirty="0">
                <a:solidFill>
                  <a:srgbClr val="3E6B4A"/>
                </a:solidFill>
                <a:latin typeface="Georgia" pitchFamily="34" charset="0"/>
                <a:ea typeface="Georgia" pitchFamily="34" charset="-122"/>
                <a:cs typeface="Georgia" pitchFamily="34" charset="-120"/>
              </a:rPr>
              <a:t>Connecting the past to the future</a:t>
            </a:r>
            <a:endParaRPr lang="en-US" sz="1400" dirty="0"/>
          </a:p>
        </p:txBody>
      </p:sp>
      <p:sp>
        <p:nvSpPr>
          <p:cNvPr id="5" name="accent rule">
            <a:extLst>
              <a:ext uri="{C183D7F6-B498-43B3-948B-1728B52AA6E4}">
                <adec:decorative xmlns:adec="http://schemas.microsoft.com/office/drawing/2017/decorative" val="1"/>
              </a:ext>
            </a:extLst>
          </p:cNvPr>
          <p:cNvSpPr/>
          <p:nvPr/>
        </p:nvSpPr>
        <p:spPr>
          <a:xfrm>
            <a:off x="4343400" y="1664208"/>
            <a:ext cx="1005840" cy="32004"/>
          </a:xfrm>
          <a:prstGeom prst="rect">
            <a:avLst/>
          </a:prstGeom>
          <a:solidFill>
            <a:srgbClr val="B08A2E"/>
          </a:solidFill>
          <a:ln/>
        </p:spPr>
        <p:txBody>
          <a:bodyPr/>
          <a:lstStyle/>
          <a:p>
            <a:endParaRPr lang="en-US"/>
          </a:p>
        </p:txBody>
      </p:sp>
      <p:sp>
        <p:nvSpPr>
          <p:cNvPr id="6" name="Text 3"/>
          <p:cNvSpPr/>
          <p:nvPr/>
        </p:nvSpPr>
        <p:spPr>
          <a:xfrm>
            <a:off x="4343400" y="1920240"/>
            <a:ext cx="4251960" cy="1554480"/>
          </a:xfrm>
          <a:prstGeom prst="rect">
            <a:avLst/>
          </a:prstGeom>
          <a:noFill/>
          <a:ln/>
        </p:spPr>
        <p:txBody>
          <a:bodyPr wrap="square" lIns="0" tIns="0" rIns="0" bIns="0" rtlCol="0" anchor="t"/>
          <a:lstStyle/>
          <a:p>
            <a:pPr marL="228600" indent="-228600">
              <a:spcAft>
                <a:spcPts val="700"/>
              </a:spcAft>
              <a:buSzPct val="100000"/>
              <a:buChar char="•"/>
            </a:pPr>
            <a:r>
              <a:rPr lang="en-US" sz="1500" dirty="0">
                <a:solidFill>
                  <a:srgbClr val="2B2A26"/>
                </a:solidFill>
                <a:latin typeface="Segoe UI" pitchFamily="34" charset="0"/>
                <a:ea typeface="Segoe UI" pitchFamily="34" charset="-122"/>
                <a:cs typeface="Segoe UI" pitchFamily="34" charset="-120"/>
              </a:rPr>
              <a:t>Blue Star and Gold Star Memorial projects</a:t>
            </a:r>
            <a:endParaRPr lang="en-US" sz="1500" dirty="0"/>
          </a:p>
          <a:p>
            <a:pPr marL="228600" indent="-228600">
              <a:spcAft>
                <a:spcPts val="700"/>
              </a:spcAft>
              <a:buSzPct val="100000"/>
              <a:buChar char="•"/>
            </a:pPr>
            <a:r>
              <a:rPr lang="en-US" sz="1500" dirty="0">
                <a:solidFill>
                  <a:srgbClr val="2B2A26"/>
                </a:solidFill>
                <a:latin typeface="Segoe UI" pitchFamily="34" charset="0"/>
                <a:ea typeface="Segoe UI" pitchFamily="34" charset="-122"/>
                <a:cs typeface="Segoe UI" pitchFamily="34" charset="-120"/>
              </a:rPr>
              <a:t>Honoring veterans</a:t>
            </a:r>
            <a:endParaRPr lang="en-US" sz="1500" dirty="0"/>
          </a:p>
          <a:p>
            <a:pPr marL="228600" indent="-228600">
              <a:spcAft>
                <a:spcPts val="700"/>
              </a:spcAft>
              <a:buSzPct val="100000"/>
              <a:buChar char="•"/>
            </a:pPr>
            <a:r>
              <a:rPr lang="en-US" sz="1500" dirty="0">
                <a:solidFill>
                  <a:srgbClr val="2B2A26"/>
                </a:solidFill>
                <a:latin typeface="Segoe UI" pitchFamily="34" charset="0"/>
                <a:ea typeface="Segoe UI" pitchFamily="34" charset="-122"/>
                <a:cs typeface="Segoe UI" pitchFamily="34" charset="-120"/>
              </a:rPr>
              <a:t>Historical commemorations</a:t>
            </a:r>
            <a:endParaRPr lang="en-US" sz="1500" dirty="0"/>
          </a:p>
          <a:p>
            <a:pPr marL="228600" indent="-228600">
              <a:spcAft>
                <a:spcPts val="700"/>
              </a:spcAft>
              <a:buSzPct val="100000"/>
              <a:buChar char="•"/>
            </a:pPr>
            <a:r>
              <a:rPr lang="en-US" sz="1500" dirty="0">
                <a:solidFill>
                  <a:srgbClr val="2B2A26"/>
                </a:solidFill>
                <a:latin typeface="Segoe UI" pitchFamily="34" charset="0"/>
                <a:ea typeface="Segoe UI" pitchFamily="34" charset="-122"/>
                <a:cs typeface="Segoe UI" pitchFamily="34" charset="-120"/>
              </a:rPr>
              <a:t>Celebrating NGC traditions</a:t>
            </a:r>
            <a:endParaRPr lang="en-US" sz="1500" dirty="0"/>
          </a:p>
        </p:txBody>
      </p:sp>
      <p:sp>
        <p:nvSpPr>
          <p:cNvPr id="7" name="highlight panel">
            <a:extLst>
              <a:ext uri="{C183D7F6-B498-43B3-948B-1728B52AA6E4}">
                <adec:decorative xmlns:adec="http://schemas.microsoft.com/office/drawing/2017/decorative" val="1"/>
              </a:ext>
            </a:extLst>
          </p:cNvPr>
          <p:cNvSpPr/>
          <p:nvPr/>
        </p:nvSpPr>
        <p:spPr>
          <a:xfrm>
            <a:off x="4343400" y="3703320"/>
            <a:ext cx="4251960" cy="914400"/>
          </a:xfrm>
          <a:prstGeom prst="rect">
            <a:avLst/>
          </a:prstGeom>
          <a:solidFill>
            <a:srgbClr val="EFEADB"/>
          </a:solidFill>
          <a:ln/>
        </p:spPr>
        <p:txBody>
          <a:bodyPr/>
          <a:lstStyle/>
          <a:p>
            <a:endParaRPr lang="en-US"/>
          </a:p>
        </p:txBody>
      </p:sp>
      <p:sp>
        <p:nvSpPr>
          <p:cNvPr id="8" name="panel accent bar">
            <a:extLst>
              <a:ext uri="{C183D7F6-B498-43B3-948B-1728B52AA6E4}">
                <adec:decorative xmlns:adec="http://schemas.microsoft.com/office/drawing/2017/decorative" val="1"/>
              </a:ext>
            </a:extLst>
          </p:cNvPr>
          <p:cNvSpPr/>
          <p:nvPr/>
        </p:nvSpPr>
        <p:spPr>
          <a:xfrm>
            <a:off x="4343400" y="3703320"/>
            <a:ext cx="64008" cy="914400"/>
          </a:xfrm>
          <a:prstGeom prst="rect">
            <a:avLst/>
          </a:prstGeom>
          <a:solidFill>
            <a:srgbClr val="B08A2E"/>
          </a:solidFill>
          <a:ln/>
        </p:spPr>
        <p:txBody>
          <a:bodyPr/>
          <a:lstStyle/>
          <a:p>
            <a:endParaRPr lang="en-US"/>
          </a:p>
        </p:txBody>
      </p:sp>
      <p:sp>
        <p:nvSpPr>
          <p:cNvPr id="9" name="Text 6"/>
          <p:cNvSpPr/>
          <p:nvPr/>
        </p:nvSpPr>
        <p:spPr>
          <a:xfrm>
            <a:off x="4599432" y="3813048"/>
            <a:ext cx="3794760" cy="694944"/>
          </a:xfrm>
          <a:prstGeom prst="rect">
            <a:avLst/>
          </a:prstGeom>
          <a:noFill/>
          <a:ln/>
        </p:spPr>
        <p:txBody>
          <a:bodyPr wrap="square" lIns="0" tIns="0" rIns="0" bIns="0" rtlCol="0" anchor="ctr"/>
          <a:lstStyle/>
          <a:p>
            <a:pPr marL="0" indent="0">
              <a:buNone/>
            </a:pPr>
            <a:r>
              <a:rPr lang="en-US" sz="1100" b="1" kern="0" spc="150" dirty="0">
                <a:solidFill>
                  <a:srgbClr val="B08A2E"/>
                </a:solidFill>
                <a:latin typeface="Segoe UI" pitchFamily="34" charset="0"/>
                <a:ea typeface="Segoe UI" pitchFamily="34" charset="-122"/>
                <a:cs typeface="Segoe UI" pitchFamily="34" charset="-120"/>
              </a:rPr>
              <a:t>TAKEAWAY</a:t>
            </a:r>
            <a:endParaRPr lang="en-US" sz="1100" dirty="0"/>
          </a:p>
          <a:p>
            <a:pPr marL="0" indent="0">
              <a:buNone/>
            </a:pPr>
            <a:r>
              <a:rPr lang="en-US" sz="1300" i="1" dirty="0">
                <a:solidFill>
                  <a:srgbClr val="2B2A26"/>
                </a:solidFill>
                <a:latin typeface="Segoe UI" pitchFamily="34" charset="0"/>
                <a:ea typeface="Segoe UI" pitchFamily="34" charset="-122"/>
                <a:cs typeface="Segoe UI" pitchFamily="34" charset="-120"/>
              </a:rPr>
              <a:t>Organizations grow stronger when they honor their history while preparing future leaders.</a:t>
            </a:r>
            <a:endParaRPr lang="en-US" sz="1100" dirty="0"/>
          </a:p>
        </p:txBody>
      </p:sp>
      <p:pic>
        <p:nvPicPr>
          <p:cNvPr id="11" name="Picture 10">
            <a:extLst>
              <a:ext uri="{FF2B5EF4-FFF2-40B4-BE49-F238E27FC236}">
                <a16:creationId xmlns:a16="http://schemas.microsoft.com/office/drawing/2014/main" id="{6BC708F6-9BBB-97DC-A2EE-CBCD42A73ADC}"/>
              </a:ext>
            </a:extLst>
          </p:cNvPr>
          <p:cNvPicPr>
            <a:picLocks noChangeAspect="1"/>
          </p:cNvPicPr>
          <p:nvPr/>
        </p:nvPicPr>
        <p:blipFill>
          <a:blip r:embed="rId3"/>
          <a:stretch>
            <a:fillRect/>
          </a:stretch>
        </p:blipFill>
        <p:spPr>
          <a:xfrm>
            <a:off x="325562" y="135082"/>
            <a:ext cx="3719446" cy="445063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1"/>
          <p:cNvSpPr>
            <a:spLocks noGrp="1"/>
          </p:cNvSpPr>
          <p:nvPr>
            <p:ph type="title" idx="101" hasCustomPrompt="1"/>
          </p:nvPr>
        </p:nvSpPr>
        <p:spPr>
          <a:xfrm>
            <a:off x="548640" y="384048"/>
            <a:ext cx="8046720" cy="685800"/>
          </a:xfrm>
          <a:prstGeom prst="rect">
            <a:avLst/>
          </a:prstGeom>
          <a:noFill/>
          <a:ln/>
        </p:spPr>
        <p:txBody>
          <a:bodyPr wrap="square" lIns="0" tIns="0" rIns="0" bIns="0" rtlCol="0" anchor="ctr"/>
          <a:lstStyle/>
          <a:p>
            <a:pPr marL="0" indent="0">
              <a:buNone/>
            </a:pPr>
            <a:r>
              <a:rPr lang="en-US" sz="2600" b="1" dirty="0">
                <a:solidFill>
                  <a:srgbClr val="1E4620"/>
                </a:solidFill>
                <a:latin typeface="Georgia" pitchFamily="34" charset="0"/>
                <a:ea typeface="Georgia" pitchFamily="34" charset="-122"/>
                <a:cs typeface="Georgia" pitchFamily="34" charset="-120"/>
              </a:rPr>
              <a:t>Five Leadership Lessons</a:t>
            </a:r>
            <a:endParaRPr lang="en-US" sz="2600" dirty="0"/>
          </a:p>
        </p:txBody>
      </p:sp>
      <p:sp>
        <p:nvSpPr>
          <p:cNvPr id="3" name="accent rule">
            <a:extLst>
              <a:ext uri="{C183D7F6-B498-43B3-948B-1728B52AA6E4}">
                <adec:decorative xmlns:adec="http://schemas.microsoft.com/office/drawing/2017/decorative" val="1"/>
              </a:ext>
            </a:extLst>
          </p:cNvPr>
          <p:cNvSpPr/>
          <p:nvPr/>
        </p:nvSpPr>
        <p:spPr>
          <a:xfrm>
            <a:off x="548640" y="1170432"/>
            <a:ext cx="1005840" cy="32004"/>
          </a:xfrm>
          <a:prstGeom prst="rect">
            <a:avLst/>
          </a:prstGeom>
          <a:solidFill>
            <a:srgbClr val="B08A2E"/>
          </a:solidFill>
          <a:ln/>
        </p:spPr>
        <p:txBody>
          <a:bodyPr/>
          <a:lstStyle/>
          <a:p>
            <a:endParaRPr lang="en-US"/>
          </a:p>
        </p:txBody>
      </p:sp>
      <p:sp>
        <p:nvSpPr>
          <p:cNvPr id="4" name="number badge">
            <a:extLst>
              <a:ext uri="{C183D7F6-B498-43B3-948B-1728B52AA6E4}">
                <adec:decorative xmlns:adec="http://schemas.microsoft.com/office/drawing/2017/decorative" val="1"/>
              </a:ext>
            </a:extLst>
          </p:cNvPr>
          <p:cNvSpPr/>
          <p:nvPr/>
        </p:nvSpPr>
        <p:spPr>
          <a:xfrm>
            <a:off x="548640" y="1371600"/>
            <a:ext cx="457200" cy="457200"/>
          </a:xfrm>
          <a:prstGeom prst="ellipse">
            <a:avLst/>
          </a:prstGeom>
          <a:solidFill>
            <a:srgbClr val="1E4620"/>
          </a:solidFill>
          <a:ln/>
        </p:spPr>
        <p:txBody>
          <a:bodyPr/>
          <a:lstStyle/>
          <a:p>
            <a:endParaRPr lang="en-US"/>
          </a:p>
        </p:txBody>
      </p:sp>
      <p:sp>
        <p:nvSpPr>
          <p:cNvPr id="5" name="Text 3"/>
          <p:cNvSpPr/>
          <p:nvPr/>
        </p:nvSpPr>
        <p:spPr>
          <a:xfrm>
            <a:off x="548640" y="1371600"/>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Georgia" pitchFamily="34" charset="0"/>
                <a:ea typeface="Georgia" pitchFamily="34" charset="-122"/>
                <a:cs typeface="Georgia" pitchFamily="34" charset="-120"/>
              </a:rPr>
              <a:t>1</a:t>
            </a:r>
            <a:endParaRPr lang="en-US" sz="1300" dirty="0"/>
          </a:p>
        </p:txBody>
      </p:sp>
      <p:sp>
        <p:nvSpPr>
          <p:cNvPr id="6" name="Text 4"/>
          <p:cNvSpPr/>
          <p:nvPr/>
        </p:nvSpPr>
        <p:spPr>
          <a:xfrm>
            <a:off x="1143000" y="1371600"/>
            <a:ext cx="4206240" cy="457200"/>
          </a:xfrm>
          <a:prstGeom prst="rect">
            <a:avLst/>
          </a:prstGeom>
          <a:noFill/>
          <a:ln/>
        </p:spPr>
        <p:txBody>
          <a:bodyPr wrap="square" lIns="0" tIns="0" rIns="0" bIns="0" rtlCol="0" anchor="ctr"/>
          <a:lstStyle/>
          <a:p>
            <a:pPr marL="0" indent="0">
              <a:buNone/>
            </a:pPr>
            <a:r>
              <a:rPr lang="en-US" sz="1600" dirty="0">
                <a:solidFill>
                  <a:srgbClr val="2B2A26"/>
                </a:solidFill>
                <a:latin typeface="Segoe UI" pitchFamily="34" charset="0"/>
                <a:ea typeface="Segoe UI" pitchFamily="34" charset="-122"/>
                <a:cs typeface="Segoe UI" pitchFamily="34" charset="-120"/>
              </a:rPr>
              <a:t>Relationships matter.</a:t>
            </a:r>
            <a:endParaRPr lang="en-US" sz="1600" dirty="0"/>
          </a:p>
        </p:txBody>
      </p:sp>
      <p:sp>
        <p:nvSpPr>
          <p:cNvPr id="7" name="number badge">
            <a:extLst>
              <a:ext uri="{C183D7F6-B498-43B3-948B-1728B52AA6E4}">
                <adec:decorative xmlns:adec="http://schemas.microsoft.com/office/drawing/2017/decorative" val="1"/>
              </a:ext>
            </a:extLst>
          </p:cNvPr>
          <p:cNvSpPr/>
          <p:nvPr/>
        </p:nvSpPr>
        <p:spPr>
          <a:xfrm>
            <a:off x="548640" y="2084832"/>
            <a:ext cx="457200" cy="457200"/>
          </a:xfrm>
          <a:prstGeom prst="ellipse">
            <a:avLst/>
          </a:prstGeom>
          <a:solidFill>
            <a:srgbClr val="1E4620"/>
          </a:solidFill>
          <a:ln/>
        </p:spPr>
        <p:txBody>
          <a:bodyPr/>
          <a:lstStyle/>
          <a:p>
            <a:endParaRPr lang="en-US"/>
          </a:p>
        </p:txBody>
      </p:sp>
      <p:sp>
        <p:nvSpPr>
          <p:cNvPr id="8" name="Text 6"/>
          <p:cNvSpPr/>
          <p:nvPr/>
        </p:nvSpPr>
        <p:spPr>
          <a:xfrm>
            <a:off x="548640" y="2084832"/>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Georgia" pitchFamily="34" charset="0"/>
                <a:ea typeface="Georgia" pitchFamily="34" charset="-122"/>
                <a:cs typeface="Georgia" pitchFamily="34" charset="-120"/>
              </a:rPr>
              <a:t>2</a:t>
            </a:r>
            <a:endParaRPr lang="en-US" sz="1300" dirty="0"/>
          </a:p>
        </p:txBody>
      </p:sp>
      <p:sp>
        <p:nvSpPr>
          <p:cNvPr id="9" name="Text 7"/>
          <p:cNvSpPr/>
          <p:nvPr/>
        </p:nvSpPr>
        <p:spPr>
          <a:xfrm>
            <a:off x="1143000" y="2084832"/>
            <a:ext cx="4206240" cy="457200"/>
          </a:xfrm>
          <a:prstGeom prst="rect">
            <a:avLst/>
          </a:prstGeom>
          <a:noFill/>
          <a:ln/>
        </p:spPr>
        <p:txBody>
          <a:bodyPr wrap="square" lIns="0" tIns="0" rIns="0" bIns="0" rtlCol="0" anchor="ctr"/>
          <a:lstStyle/>
          <a:p>
            <a:pPr marL="0" indent="0">
              <a:buNone/>
            </a:pPr>
            <a:r>
              <a:rPr lang="en-US" sz="1600" dirty="0">
                <a:solidFill>
                  <a:srgbClr val="2B2A26"/>
                </a:solidFill>
                <a:latin typeface="Segoe UI" pitchFamily="34" charset="0"/>
                <a:ea typeface="Segoe UI" pitchFamily="34" charset="-122"/>
                <a:cs typeface="Segoe UI" pitchFamily="34" charset="-120"/>
              </a:rPr>
              <a:t>Volunteers are our greatest asset.</a:t>
            </a:r>
            <a:endParaRPr lang="en-US" sz="1600" dirty="0"/>
          </a:p>
        </p:txBody>
      </p:sp>
      <p:sp>
        <p:nvSpPr>
          <p:cNvPr id="10" name="number badge">
            <a:extLst>
              <a:ext uri="{C183D7F6-B498-43B3-948B-1728B52AA6E4}">
                <adec:decorative xmlns:adec="http://schemas.microsoft.com/office/drawing/2017/decorative" val="1"/>
              </a:ext>
            </a:extLst>
          </p:cNvPr>
          <p:cNvSpPr/>
          <p:nvPr/>
        </p:nvSpPr>
        <p:spPr>
          <a:xfrm>
            <a:off x="548640" y="2798064"/>
            <a:ext cx="457200" cy="457200"/>
          </a:xfrm>
          <a:prstGeom prst="ellipse">
            <a:avLst/>
          </a:prstGeom>
          <a:solidFill>
            <a:srgbClr val="1E4620"/>
          </a:solidFill>
          <a:ln/>
        </p:spPr>
        <p:txBody>
          <a:bodyPr/>
          <a:lstStyle/>
          <a:p>
            <a:endParaRPr lang="en-US"/>
          </a:p>
        </p:txBody>
      </p:sp>
      <p:sp>
        <p:nvSpPr>
          <p:cNvPr id="11" name="Text 9"/>
          <p:cNvSpPr/>
          <p:nvPr/>
        </p:nvSpPr>
        <p:spPr>
          <a:xfrm>
            <a:off x="548640" y="2798064"/>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Georgia" pitchFamily="34" charset="0"/>
                <a:ea typeface="Georgia" pitchFamily="34" charset="-122"/>
                <a:cs typeface="Georgia" pitchFamily="34" charset="-120"/>
              </a:rPr>
              <a:t>3</a:t>
            </a:r>
            <a:endParaRPr lang="en-US" sz="1300" dirty="0"/>
          </a:p>
        </p:txBody>
      </p:sp>
      <p:sp>
        <p:nvSpPr>
          <p:cNvPr id="12" name="Text 10"/>
          <p:cNvSpPr/>
          <p:nvPr/>
        </p:nvSpPr>
        <p:spPr>
          <a:xfrm>
            <a:off x="1143000" y="2798064"/>
            <a:ext cx="4206240" cy="457200"/>
          </a:xfrm>
          <a:prstGeom prst="rect">
            <a:avLst/>
          </a:prstGeom>
          <a:noFill/>
          <a:ln/>
        </p:spPr>
        <p:txBody>
          <a:bodyPr wrap="square" lIns="0" tIns="0" rIns="0" bIns="0" rtlCol="0" anchor="ctr"/>
          <a:lstStyle/>
          <a:p>
            <a:pPr marL="0" indent="0">
              <a:buNone/>
            </a:pPr>
            <a:r>
              <a:rPr lang="en-US" sz="1600" dirty="0">
                <a:solidFill>
                  <a:srgbClr val="2B2A26"/>
                </a:solidFill>
                <a:latin typeface="Segoe UI" pitchFamily="34" charset="0"/>
                <a:ea typeface="Segoe UI" pitchFamily="34" charset="-122"/>
                <a:cs typeface="Segoe UI" pitchFamily="34" charset="-120"/>
              </a:rPr>
              <a:t>Communication builds trust.</a:t>
            </a:r>
            <a:endParaRPr lang="en-US" sz="1600" dirty="0"/>
          </a:p>
        </p:txBody>
      </p:sp>
      <p:sp>
        <p:nvSpPr>
          <p:cNvPr id="13" name="number badge">
            <a:extLst>
              <a:ext uri="{C183D7F6-B498-43B3-948B-1728B52AA6E4}">
                <adec:decorative xmlns:adec="http://schemas.microsoft.com/office/drawing/2017/decorative" val="1"/>
              </a:ext>
            </a:extLst>
          </p:cNvPr>
          <p:cNvSpPr/>
          <p:nvPr/>
        </p:nvSpPr>
        <p:spPr>
          <a:xfrm>
            <a:off x="548640" y="3511296"/>
            <a:ext cx="457200" cy="457200"/>
          </a:xfrm>
          <a:prstGeom prst="ellipse">
            <a:avLst/>
          </a:prstGeom>
          <a:solidFill>
            <a:srgbClr val="1E4620"/>
          </a:solidFill>
          <a:ln/>
        </p:spPr>
        <p:txBody>
          <a:bodyPr/>
          <a:lstStyle/>
          <a:p>
            <a:endParaRPr lang="en-US"/>
          </a:p>
        </p:txBody>
      </p:sp>
      <p:sp>
        <p:nvSpPr>
          <p:cNvPr id="14" name="Text 12"/>
          <p:cNvSpPr/>
          <p:nvPr/>
        </p:nvSpPr>
        <p:spPr>
          <a:xfrm>
            <a:off x="548640" y="3511296"/>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Georgia" pitchFamily="34" charset="0"/>
                <a:ea typeface="Georgia" pitchFamily="34" charset="-122"/>
                <a:cs typeface="Georgia" pitchFamily="34" charset="-120"/>
              </a:rPr>
              <a:t>4</a:t>
            </a:r>
            <a:endParaRPr lang="en-US" sz="1300" dirty="0"/>
          </a:p>
        </p:txBody>
      </p:sp>
      <p:sp>
        <p:nvSpPr>
          <p:cNvPr id="15" name="Text 13"/>
          <p:cNvSpPr/>
          <p:nvPr/>
        </p:nvSpPr>
        <p:spPr>
          <a:xfrm>
            <a:off x="1143000" y="3511296"/>
            <a:ext cx="4206240" cy="457200"/>
          </a:xfrm>
          <a:prstGeom prst="rect">
            <a:avLst/>
          </a:prstGeom>
          <a:noFill/>
          <a:ln/>
        </p:spPr>
        <p:txBody>
          <a:bodyPr wrap="square" lIns="0" tIns="0" rIns="0" bIns="0" rtlCol="0" anchor="ctr"/>
          <a:lstStyle/>
          <a:p>
            <a:pPr marL="0" indent="0">
              <a:buNone/>
            </a:pPr>
            <a:r>
              <a:rPr lang="en-US" sz="1600" dirty="0">
                <a:solidFill>
                  <a:srgbClr val="2B2A26"/>
                </a:solidFill>
                <a:latin typeface="Segoe UI" pitchFamily="34" charset="0"/>
                <a:ea typeface="Segoe UI" pitchFamily="34" charset="-122"/>
                <a:cs typeface="Segoe UI" pitchFamily="34" charset="-120"/>
              </a:rPr>
              <a:t>Change and tradition can coexist.</a:t>
            </a:r>
            <a:endParaRPr lang="en-US" sz="1600" dirty="0"/>
          </a:p>
        </p:txBody>
      </p:sp>
      <p:sp>
        <p:nvSpPr>
          <p:cNvPr id="16" name="number badge">
            <a:extLst>
              <a:ext uri="{C183D7F6-B498-43B3-948B-1728B52AA6E4}">
                <adec:decorative xmlns:adec="http://schemas.microsoft.com/office/drawing/2017/decorative" val="1"/>
              </a:ext>
            </a:extLst>
          </p:cNvPr>
          <p:cNvSpPr/>
          <p:nvPr/>
        </p:nvSpPr>
        <p:spPr>
          <a:xfrm>
            <a:off x="548640" y="4224528"/>
            <a:ext cx="457200" cy="457200"/>
          </a:xfrm>
          <a:prstGeom prst="ellipse">
            <a:avLst/>
          </a:prstGeom>
          <a:solidFill>
            <a:srgbClr val="1E4620"/>
          </a:solidFill>
          <a:ln/>
        </p:spPr>
        <p:txBody>
          <a:bodyPr/>
          <a:lstStyle/>
          <a:p>
            <a:endParaRPr lang="en-US"/>
          </a:p>
        </p:txBody>
      </p:sp>
      <p:sp>
        <p:nvSpPr>
          <p:cNvPr id="17" name="Text 15"/>
          <p:cNvSpPr/>
          <p:nvPr/>
        </p:nvSpPr>
        <p:spPr>
          <a:xfrm>
            <a:off x="548640" y="4224528"/>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latin typeface="Georgia" pitchFamily="34" charset="0"/>
                <a:ea typeface="Georgia" pitchFamily="34" charset="-122"/>
                <a:cs typeface="Georgia" pitchFamily="34" charset="-120"/>
              </a:rPr>
              <a:t>5</a:t>
            </a:r>
            <a:endParaRPr lang="en-US" sz="1300" dirty="0"/>
          </a:p>
        </p:txBody>
      </p:sp>
      <p:sp>
        <p:nvSpPr>
          <p:cNvPr id="18" name="Text 16"/>
          <p:cNvSpPr/>
          <p:nvPr/>
        </p:nvSpPr>
        <p:spPr>
          <a:xfrm>
            <a:off x="1143000" y="4224528"/>
            <a:ext cx="4206240" cy="457200"/>
          </a:xfrm>
          <a:prstGeom prst="rect">
            <a:avLst/>
          </a:prstGeom>
          <a:noFill/>
          <a:ln/>
        </p:spPr>
        <p:txBody>
          <a:bodyPr wrap="square" lIns="0" tIns="0" rIns="0" bIns="0" rtlCol="0" anchor="ctr"/>
          <a:lstStyle/>
          <a:p>
            <a:pPr marL="0" indent="0">
              <a:buNone/>
            </a:pPr>
            <a:r>
              <a:rPr lang="en-US" sz="1600" dirty="0">
                <a:solidFill>
                  <a:srgbClr val="2B2A26"/>
                </a:solidFill>
                <a:latin typeface="Segoe UI" pitchFamily="34" charset="0"/>
                <a:ea typeface="Segoe UI" pitchFamily="34" charset="-122"/>
                <a:cs typeface="Segoe UI" pitchFamily="34" charset="-120"/>
              </a:rPr>
              <a:t>Service creates lasting impact.</a:t>
            </a:r>
            <a:endParaRPr lang="en-US" sz="1600" dirty="0"/>
          </a:p>
        </p:txBody>
      </p:sp>
      <p:sp>
        <p:nvSpPr>
          <p:cNvPr id="19" name="highlight panel">
            <a:extLst>
              <a:ext uri="{C183D7F6-B498-43B3-948B-1728B52AA6E4}">
                <adec:decorative xmlns:adec="http://schemas.microsoft.com/office/drawing/2017/decorative" val="1"/>
              </a:ext>
            </a:extLst>
          </p:cNvPr>
          <p:cNvSpPr/>
          <p:nvPr/>
        </p:nvSpPr>
        <p:spPr>
          <a:xfrm>
            <a:off x="5623560" y="2011680"/>
            <a:ext cx="2971800" cy="2331720"/>
          </a:xfrm>
          <a:prstGeom prst="rect">
            <a:avLst/>
          </a:prstGeom>
          <a:solidFill>
            <a:srgbClr val="EFEADB"/>
          </a:solidFill>
          <a:ln/>
        </p:spPr>
        <p:txBody>
          <a:bodyPr/>
          <a:lstStyle/>
          <a:p>
            <a:endParaRPr lang="en-US"/>
          </a:p>
        </p:txBody>
      </p:sp>
      <p:sp>
        <p:nvSpPr>
          <p:cNvPr id="20" name="panel accent bar">
            <a:extLst>
              <a:ext uri="{C183D7F6-B498-43B3-948B-1728B52AA6E4}">
                <adec:decorative xmlns:adec="http://schemas.microsoft.com/office/drawing/2017/decorative" val="1"/>
              </a:ext>
            </a:extLst>
          </p:cNvPr>
          <p:cNvSpPr/>
          <p:nvPr/>
        </p:nvSpPr>
        <p:spPr>
          <a:xfrm>
            <a:off x="5623560" y="2011680"/>
            <a:ext cx="64008" cy="2331720"/>
          </a:xfrm>
          <a:prstGeom prst="rect">
            <a:avLst/>
          </a:prstGeom>
          <a:solidFill>
            <a:srgbClr val="B08A2E"/>
          </a:solidFill>
          <a:ln/>
        </p:spPr>
        <p:txBody>
          <a:bodyPr/>
          <a:lstStyle/>
          <a:p>
            <a:endParaRPr lang="en-US"/>
          </a:p>
        </p:txBody>
      </p:sp>
      <p:sp>
        <p:nvSpPr>
          <p:cNvPr id="21" name="Text 19"/>
          <p:cNvSpPr/>
          <p:nvPr/>
        </p:nvSpPr>
        <p:spPr>
          <a:xfrm>
            <a:off x="5879592" y="2121408"/>
            <a:ext cx="2514600" cy="2112264"/>
          </a:xfrm>
          <a:prstGeom prst="rect">
            <a:avLst/>
          </a:prstGeom>
          <a:noFill/>
          <a:ln/>
        </p:spPr>
        <p:txBody>
          <a:bodyPr wrap="square" lIns="0" tIns="0" rIns="0" bIns="0" rtlCol="0" anchor="ctr"/>
          <a:lstStyle/>
          <a:p>
            <a:pPr marL="0" indent="0">
              <a:buNone/>
            </a:pPr>
            <a:r>
              <a:rPr lang="en-US" sz="1100" b="1" kern="0" spc="150" dirty="0">
                <a:solidFill>
                  <a:srgbClr val="B08A2E"/>
                </a:solidFill>
                <a:latin typeface="Segoe UI" pitchFamily="34" charset="0"/>
                <a:ea typeface="Segoe UI" pitchFamily="34" charset="-122"/>
                <a:cs typeface="Segoe UI" pitchFamily="34" charset="-120"/>
              </a:rPr>
              <a:t>ASK ATTENDEES</a:t>
            </a:r>
            <a:endParaRPr lang="en-US" sz="1100" dirty="0"/>
          </a:p>
          <a:p>
            <a:pPr marL="0" indent="0">
              <a:buNone/>
            </a:pPr>
            <a:r>
              <a:rPr lang="en-US" sz="1300" i="1" dirty="0">
                <a:solidFill>
                  <a:srgbClr val="2B2A26"/>
                </a:solidFill>
                <a:latin typeface="Segoe UI" pitchFamily="34" charset="0"/>
                <a:ea typeface="Segoe UI" pitchFamily="34" charset="-122"/>
                <a:cs typeface="Segoe UI" pitchFamily="34" charset="-120"/>
              </a:rPr>
              <a:t>Which lesson resonates most with you — and how has it shaped your work within your garden club?</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1"/>
          <p:cNvSpPr>
            <a:spLocks noGrp="1"/>
          </p:cNvSpPr>
          <p:nvPr>
            <p:ph type="title" idx="101" hasCustomPrompt="1"/>
          </p:nvPr>
        </p:nvSpPr>
        <p:spPr>
          <a:xfrm>
            <a:off x="548640" y="384048"/>
            <a:ext cx="8046720" cy="685800"/>
          </a:xfrm>
          <a:prstGeom prst="rect">
            <a:avLst/>
          </a:prstGeom>
          <a:noFill/>
          <a:ln/>
        </p:spPr>
        <p:txBody>
          <a:bodyPr wrap="square" lIns="0" tIns="0" rIns="0" bIns="0" rtlCol="0" anchor="ctr"/>
          <a:lstStyle/>
          <a:p>
            <a:pPr marL="0" indent="0">
              <a:buNone/>
            </a:pPr>
            <a:r>
              <a:rPr lang="en-US" sz="2600" b="1" dirty="0">
                <a:solidFill>
                  <a:srgbClr val="1E4620"/>
                </a:solidFill>
                <a:latin typeface="Georgia" pitchFamily="34" charset="0"/>
                <a:ea typeface="Georgia" pitchFamily="34" charset="-122"/>
                <a:cs typeface="Georgia" pitchFamily="34" charset="-120"/>
              </a:rPr>
              <a:t>The Real Impact: Beyond One Presidency</a:t>
            </a:r>
            <a:endParaRPr lang="en-US" sz="2600" dirty="0"/>
          </a:p>
        </p:txBody>
      </p:sp>
      <p:sp>
        <p:nvSpPr>
          <p:cNvPr id="3" name="accent rule">
            <a:extLst>
              <a:ext uri="{C183D7F6-B498-43B3-948B-1728B52AA6E4}">
                <adec:decorative xmlns:adec="http://schemas.microsoft.com/office/drawing/2017/decorative" val="1"/>
              </a:ext>
            </a:extLst>
          </p:cNvPr>
          <p:cNvSpPr/>
          <p:nvPr/>
        </p:nvSpPr>
        <p:spPr>
          <a:xfrm>
            <a:off x="548640" y="1170432"/>
            <a:ext cx="1005840" cy="32004"/>
          </a:xfrm>
          <a:prstGeom prst="rect">
            <a:avLst/>
          </a:prstGeom>
          <a:solidFill>
            <a:srgbClr val="B08A2E"/>
          </a:solidFill>
          <a:ln/>
        </p:spPr>
        <p:txBody>
          <a:bodyPr/>
          <a:lstStyle/>
          <a:p>
            <a:endParaRPr lang="en-US"/>
          </a:p>
        </p:txBody>
      </p:sp>
      <p:sp>
        <p:nvSpPr>
          <p:cNvPr id="4" name="Text 2"/>
          <p:cNvSpPr/>
          <p:nvPr/>
        </p:nvSpPr>
        <p:spPr>
          <a:xfrm>
            <a:off x="548640" y="1417320"/>
            <a:ext cx="4389120" cy="1188720"/>
          </a:xfrm>
          <a:prstGeom prst="rect">
            <a:avLst/>
          </a:prstGeom>
          <a:noFill/>
          <a:ln/>
        </p:spPr>
        <p:txBody>
          <a:bodyPr wrap="square" lIns="0" tIns="0" rIns="0" bIns="0" rtlCol="0" anchor="t"/>
          <a:lstStyle/>
          <a:p>
            <a:pPr marL="0" indent="0">
              <a:buNone/>
            </a:pPr>
            <a:r>
              <a:rPr lang="en-US" sz="1600" dirty="0">
                <a:solidFill>
                  <a:srgbClr val="2B2A26"/>
                </a:solidFill>
                <a:latin typeface="Georgia" pitchFamily="34" charset="0"/>
                <a:ea typeface="Georgia" pitchFamily="34" charset="-122"/>
                <a:cs typeface="Georgia" pitchFamily="34" charset="-120"/>
              </a:rPr>
              <a:t>The most important achievement of any president is not an individual accomplishment. It is helping members feel connected, valued, empowered, and prepared to continue the mission.</a:t>
            </a:r>
            <a:endParaRPr lang="en-US" sz="1600" dirty="0"/>
          </a:p>
        </p:txBody>
      </p:sp>
      <p:sp>
        <p:nvSpPr>
          <p:cNvPr id="5" name="highlight panel">
            <a:extLst>
              <a:ext uri="{C183D7F6-B498-43B3-948B-1728B52AA6E4}">
                <adec:decorative xmlns:adec="http://schemas.microsoft.com/office/drawing/2017/decorative" val="1"/>
              </a:ext>
            </a:extLst>
          </p:cNvPr>
          <p:cNvSpPr/>
          <p:nvPr/>
        </p:nvSpPr>
        <p:spPr>
          <a:xfrm>
            <a:off x="548640" y="2743200"/>
            <a:ext cx="4389120" cy="1874520"/>
          </a:xfrm>
          <a:prstGeom prst="rect">
            <a:avLst/>
          </a:prstGeom>
          <a:solidFill>
            <a:srgbClr val="EFEADB"/>
          </a:solidFill>
          <a:ln/>
        </p:spPr>
        <p:txBody>
          <a:bodyPr/>
          <a:lstStyle/>
          <a:p>
            <a:endParaRPr lang="en-US"/>
          </a:p>
        </p:txBody>
      </p:sp>
      <p:sp>
        <p:nvSpPr>
          <p:cNvPr id="6" name="panel accent bar">
            <a:extLst>
              <a:ext uri="{C183D7F6-B498-43B3-948B-1728B52AA6E4}">
                <adec:decorative xmlns:adec="http://schemas.microsoft.com/office/drawing/2017/decorative" val="1"/>
              </a:ext>
            </a:extLst>
          </p:cNvPr>
          <p:cNvSpPr/>
          <p:nvPr/>
        </p:nvSpPr>
        <p:spPr>
          <a:xfrm>
            <a:off x="548640" y="2743200"/>
            <a:ext cx="64008" cy="1874520"/>
          </a:xfrm>
          <a:prstGeom prst="rect">
            <a:avLst/>
          </a:prstGeom>
          <a:solidFill>
            <a:srgbClr val="B08A2E"/>
          </a:solidFill>
          <a:ln/>
        </p:spPr>
        <p:txBody>
          <a:bodyPr/>
          <a:lstStyle/>
          <a:p>
            <a:endParaRPr lang="en-US"/>
          </a:p>
        </p:txBody>
      </p:sp>
      <p:sp>
        <p:nvSpPr>
          <p:cNvPr id="7" name="Text 5"/>
          <p:cNvSpPr/>
          <p:nvPr/>
        </p:nvSpPr>
        <p:spPr>
          <a:xfrm>
            <a:off x="804672" y="2852928"/>
            <a:ext cx="3931920" cy="1655064"/>
          </a:xfrm>
          <a:prstGeom prst="rect">
            <a:avLst/>
          </a:prstGeom>
          <a:noFill/>
          <a:ln/>
        </p:spPr>
        <p:txBody>
          <a:bodyPr wrap="square" lIns="0" tIns="0" rIns="0" bIns="0" rtlCol="0" anchor="ctr"/>
          <a:lstStyle/>
          <a:p>
            <a:pPr marL="0" indent="0">
              <a:buNone/>
            </a:pPr>
            <a:r>
              <a:rPr lang="en-US" sz="1100" b="1" kern="0" spc="150" dirty="0">
                <a:solidFill>
                  <a:srgbClr val="B08A2E"/>
                </a:solidFill>
                <a:latin typeface="Segoe UI" pitchFamily="34" charset="0"/>
                <a:ea typeface="Segoe UI" pitchFamily="34" charset="-122"/>
                <a:cs typeface="Segoe UI" pitchFamily="34" charset="-120"/>
              </a:rPr>
              <a:t>IN CLOSING</a:t>
            </a:r>
            <a:endParaRPr lang="en-US" sz="1100" dirty="0"/>
          </a:p>
          <a:p>
            <a:pPr marL="0" indent="0">
              <a:buNone/>
            </a:pPr>
            <a:r>
              <a:rPr lang="en-US" sz="1300" i="1" dirty="0">
                <a:solidFill>
                  <a:srgbClr val="2B2A26"/>
                </a:solidFill>
                <a:latin typeface="Segoe UI" pitchFamily="34" charset="0"/>
                <a:ea typeface="Segoe UI" pitchFamily="34" charset="-122"/>
                <a:cs typeface="Segoe UI" pitchFamily="34" charset="-120"/>
              </a:rPr>
              <a:t>“The greatest privilege of serving as the 49th NGC President has been witnessing what dedicated members can accomplish when united by a common purpose.” And that common purpose is PLANT AMERICA.</a:t>
            </a:r>
            <a:endParaRPr lang="en-US" sz="1100" dirty="0"/>
          </a:p>
        </p:txBody>
      </p:sp>
      <p:sp>
        <p:nvSpPr>
          <p:cNvPr id="8" name="Text 6"/>
          <p:cNvSpPr/>
          <p:nvPr/>
        </p:nvSpPr>
        <p:spPr>
          <a:xfrm>
            <a:off x="5303520" y="1417320"/>
            <a:ext cx="3291840" cy="320040"/>
          </a:xfrm>
          <a:prstGeom prst="rect">
            <a:avLst/>
          </a:prstGeom>
          <a:noFill/>
          <a:ln/>
        </p:spPr>
        <p:txBody>
          <a:bodyPr wrap="square" lIns="0" tIns="0" rIns="0" bIns="0" rtlCol="0" anchor="ctr"/>
          <a:lstStyle/>
          <a:p>
            <a:pPr marL="0" indent="0">
              <a:buNone/>
            </a:pPr>
            <a:r>
              <a:rPr lang="en-US" sz="1300" b="1" kern="0" spc="150" dirty="0">
                <a:solidFill>
                  <a:srgbClr val="B08A2E"/>
                </a:solidFill>
                <a:latin typeface="Segoe UI" pitchFamily="34" charset="0"/>
                <a:ea typeface="Segoe UI" pitchFamily="34" charset="-122"/>
                <a:cs typeface="Segoe UI" pitchFamily="34" charset="-120"/>
              </a:rPr>
              <a:t>FINAL TAKEAWAYS</a:t>
            </a:r>
            <a:endParaRPr lang="en-US" sz="1300" dirty="0"/>
          </a:p>
        </p:txBody>
      </p:sp>
      <p:sp>
        <p:nvSpPr>
          <p:cNvPr id="9" name="takeaway card">
            <a:extLst>
              <a:ext uri="{C183D7F6-B498-43B3-948B-1728B52AA6E4}">
                <adec:decorative xmlns:adec="http://schemas.microsoft.com/office/drawing/2017/decorative" val="1"/>
              </a:ext>
            </a:extLst>
          </p:cNvPr>
          <p:cNvSpPr/>
          <p:nvPr/>
        </p:nvSpPr>
        <p:spPr>
          <a:xfrm>
            <a:off x="5303520" y="1691640"/>
            <a:ext cx="3291840" cy="621792"/>
          </a:xfrm>
          <a:prstGeom prst="rect">
            <a:avLst/>
          </a:prstGeom>
          <a:solidFill>
            <a:srgbClr val="FFFFFF"/>
          </a:solidFill>
          <a:ln w="12700">
            <a:solidFill>
              <a:srgbClr val="E0D9C6"/>
            </a:solidFill>
            <a:prstDash val="solid"/>
          </a:ln>
        </p:spPr>
        <p:txBody>
          <a:bodyPr/>
          <a:lstStyle/>
          <a:p>
            <a:endParaRPr lang="en-US"/>
          </a:p>
        </p:txBody>
      </p:sp>
      <p:sp>
        <p:nvSpPr>
          <p:cNvPr id="10" name="card accent">
            <a:extLst>
              <a:ext uri="{C183D7F6-B498-43B3-948B-1728B52AA6E4}">
                <adec:decorative xmlns:adec="http://schemas.microsoft.com/office/drawing/2017/decorative" val="1"/>
              </a:ext>
            </a:extLst>
          </p:cNvPr>
          <p:cNvSpPr/>
          <p:nvPr/>
        </p:nvSpPr>
        <p:spPr>
          <a:xfrm>
            <a:off x="5303520" y="1691640"/>
            <a:ext cx="54864" cy="621792"/>
          </a:xfrm>
          <a:prstGeom prst="rect">
            <a:avLst/>
          </a:prstGeom>
          <a:solidFill>
            <a:srgbClr val="B08A2E"/>
          </a:solidFill>
          <a:ln/>
        </p:spPr>
        <p:txBody>
          <a:bodyPr/>
          <a:lstStyle/>
          <a:p>
            <a:endParaRPr lang="en-US"/>
          </a:p>
        </p:txBody>
      </p:sp>
      <p:sp>
        <p:nvSpPr>
          <p:cNvPr id="11" name="Text 9"/>
          <p:cNvSpPr/>
          <p:nvPr/>
        </p:nvSpPr>
        <p:spPr>
          <a:xfrm>
            <a:off x="5532120" y="1691640"/>
            <a:ext cx="2971800" cy="621792"/>
          </a:xfrm>
          <a:prstGeom prst="rect">
            <a:avLst/>
          </a:prstGeom>
          <a:noFill/>
          <a:ln/>
        </p:spPr>
        <p:txBody>
          <a:bodyPr wrap="square" lIns="0" tIns="0" rIns="0" bIns="0" rtlCol="0" anchor="ctr"/>
          <a:lstStyle/>
          <a:p>
            <a:pPr marL="0" indent="0">
              <a:buNone/>
            </a:pPr>
            <a:r>
              <a:rPr lang="en-US" sz="1300" dirty="0">
                <a:solidFill>
                  <a:srgbClr val="2B2A26"/>
                </a:solidFill>
                <a:latin typeface="Segoe UI" pitchFamily="34" charset="0"/>
                <a:ea typeface="Segoe UI" pitchFamily="34" charset="-122"/>
                <a:cs typeface="Segoe UI" pitchFamily="34" charset="-120"/>
              </a:rPr>
              <a:t>NGC succeeds because of volunteers.</a:t>
            </a:r>
            <a:endParaRPr lang="en-US" sz="1300" dirty="0"/>
          </a:p>
        </p:txBody>
      </p:sp>
      <p:sp>
        <p:nvSpPr>
          <p:cNvPr id="12" name="takeaway card">
            <a:extLst>
              <a:ext uri="{C183D7F6-B498-43B3-948B-1728B52AA6E4}">
                <adec:decorative xmlns:adec="http://schemas.microsoft.com/office/drawing/2017/decorative" val="1"/>
              </a:ext>
            </a:extLst>
          </p:cNvPr>
          <p:cNvSpPr/>
          <p:nvPr/>
        </p:nvSpPr>
        <p:spPr>
          <a:xfrm>
            <a:off x="5303520" y="2350008"/>
            <a:ext cx="3291840" cy="621792"/>
          </a:xfrm>
          <a:prstGeom prst="rect">
            <a:avLst/>
          </a:prstGeom>
          <a:solidFill>
            <a:srgbClr val="FFFFFF"/>
          </a:solidFill>
          <a:ln w="12700">
            <a:solidFill>
              <a:srgbClr val="E0D9C6"/>
            </a:solidFill>
            <a:prstDash val="solid"/>
          </a:ln>
        </p:spPr>
        <p:txBody>
          <a:bodyPr/>
          <a:lstStyle/>
          <a:p>
            <a:endParaRPr lang="en-US"/>
          </a:p>
        </p:txBody>
      </p:sp>
      <p:sp>
        <p:nvSpPr>
          <p:cNvPr id="13" name="card accent">
            <a:extLst>
              <a:ext uri="{C183D7F6-B498-43B3-948B-1728B52AA6E4}">
                <adec:decorative xmlns:adec="http://schemas.microsoft.com/office/drawing/2017/decorative" val="1"/>
              </a:ext>
            </a:extLst>
          </p:cNvPr>
          <p:cNvSpPr/>
          <p:nvPr/>
        </p:nvSpPr>
        <p:spPr>
          <a:xfrm>
            <a:off x="5303520" y="2350008"/>
            <a:ext cx="54864" cy="621792"/>
          </a:xfrm>
          <a:prstGeom prst="rect">
            <a:avLst/>
          </a:prstGeom>
          <a:solidFill>
            <a:srgbClr val="B08A2E"/>
          </a:solidFill>
          <a:ln/>
        </p:spPr>
        <p:txBody>
          <a:bodyPr/>
          <a:lstStyle/>
          <a:p>
            <a:endParaRPr lang="en-US"/>
          </a:p>
        </p:txBody>
      </p:sp>
      <p:sp>
        <p:nvSpPr>
          <p:cNvPr id="14" name="Text 12"/>
          <p:cNvSpPr/>
          <p:nvPr/>
        </p:nvSpPr>
        <p:spPr>
          <a:xfrm>
            <a:off x="5532120" y="2350008"/>
            <a:ext cx="2971800" cy="621792"/>
          </a:xfrm>
          <a:prstGeom prst="rect">
            <a:avLst/>
          </a:prstGeom>
          <a:noFill/>
          <a:ln/>
        </p:spPr>
        <p:txBody>
          <a:bodyPr wrap="square" lIns="0" tIns="0" rIns="0" bIns="0" rtlCol="0" anchor="ctr"/>
          <a:lstStyle/>
          <a:p>
            <a:pPr marL="0" indent="0">
              <a:buNone/>
            </a:pPr>
            <a:r>
              <a:rPr lang="en-US" sz="1300" dirty="0">
                <a:solidFill>
                  <a:srgbClr val="2B2A26"/>
                </a:solidFill>
                <a:latin typeface="Segoe UI" pitchFamily="34" charset="0"/>
                <a:ea typeface="Segoe UI" pitchFamily="34" charset="-122"/>
                <a:cs typeface="Segoe UI" pitchFamily="34" charset="-120"/>
              </a:rPr>
              <a:t>Local projects create national impact.</a:t>
            </a:r>
            <a:endParaRPr lang="en-US" sz="1300" dirty="0"/>
          </a:p>
        </p:txBody>
      </p:sp>
      <p:sp>
        <p:nvSpPr>
          <p:cNvPr id="15" name="takeaway card">
            <a:extLst>
              <a:ext uri="{C183D7F6-B498-43B3-948B-1728B52AA6E4}">
                <adec:decorative xmlns:adec="http://schemas.microsoft.com/office/drawing/2017/decorative" val="1"/>
              </a:ext>
            </a:extLst>
          </p:cNvPr>
          <p:cNvSpPr/>
          <p:nvPr/>
        </p:nvSpPr>
        <p:spPr>
          <a:xfrm>
            <a:off x="5303520" y="3008376"/>
            <a:ext cx="3291840" cy="621792"/>
          </a:xfrm>
          <a:prstGeom prst="rect">
            <a:avLst/>
          </a:prstGeom>
          <a:solidFill>
            <a:srgbClr val="FFFFFF"/>
          </a:solidFill>
          <a:ln w="12700">
            <a:solidFill>
              <a:srgbClr val="E0D9C6"/>
            </a:solidFill>
            <a:prstDash val="solid"/>
          </a:ln>
        </p:spPr>
        <p:txBody>
          <a:bodyPr/>
          <a:lstStyle/>
          <a:p>
            <a:endParaRPr lang="en-US"/>
          </a:p>
        </p:txBody>
      </p:sp>
      <p:sp>
        <p:nvSpPr>
          <p:cNvPr id="16" name="card accent">
            <a:extLst>
              <a:ext uri="{C183D7F6-B498-43B3-948B-1728B52AA6E4}">
                <adec:decorative xmlns:adec="http://schemas.microsoft.com/office/drawing/2017/decorative" val="1"/>
              </a:ext>
            </a:extLst>
          </p:cNvPr>
          <p:cNvSpPr/>
          <p:nvPr/>
        </p:nvSpPr>
        <p:spPr>
          <a:xfrm>
            <a:off x="5303520" y="3008376"/>
            <a:ext cx="54864" cy="621792"/>
          </a:xfrm>
          <a:prstGeom prst="rect">
            <a:avLst/>
          </a:prstGeom>
          <a:solidFill>
            <a:srgbClr val="B08A2E"/>
          </a:solidFill>
          <a:ln/>
        </p:spPr>
        <p:txBody>
          <a:bodyPr/>
          <a:lstStyle/>
          <a:p>
            <a:endParaRPr lang="en-US"/>
          </a:p>
        </p:txBody>
      </p:sp>
      <p:sp>
        <p:nvSpPr>
          <p:cNvPr id="17" name="Text 15"/>
          <p:cNvSpPr/>
          <p:nvPr/>
        </p:nvSpPr>
        <p:spPr>
          <a:xfrm>
            <a:off x="5532120" y="3008376"/>
            <a:ext cx="2971800" cy="621792"/>
          </a:xfrm>
          <a:prstGeom prst="rect">
            <a:avLst/>
          </a:prstGeom>
          <a:noFill/>
          <a:ln/>
        </p:spPr>
        <p:txBody>
          <a:bodyPr wrap="square" lIns="0" tIns="0" rIns="0" bIns="0" rtlCol="0" anchor="ctr"/>
          <a:lstStyle/>
          <a:p>
            <a:pPr marL="0" indent="0">
              <a:buNone/>
            </a:pPr>
            <a:r>
              <a:rPr lang="en-US" sz="1300" dirty="0">
                <a:solidFill>
                  <a:srgbClr val="2B2A26"/>
                </a:solidFill>
                <a:latin typeface="Segoe UI" pitchFamily="34" charset="0"/>
                <a:ea typeface="Segoe UI" pitchFamily="34" charset="-122"/>
                <a:cs typeface="Segoe UI" pitchFamily="34" charset="-120"/>
              </a:rPr>
              <a:t>Leadership is service.</a:t>
            </a:r>
            <a:endParaRPr lang="en-US" sz="1300" dirty="0"/>
          </a:p>
        </p:txBody>
      </p:sp>
      <p:sp>
        <p:nvSpPr>
          <p:cNvPr id="18" name="takeaway card">
            <a:extLst>
              <a:ext uri="{C183D7F6-B498-43B3-948B-1728B52AA6E4}">
                <adec:decorative xmlns:adec="http://schemas.microsoft.com/office/drawing/2017/decorative" val="1"/>
              </a:ext>
            </a:extLst>
          </p:cNvPr>
          <p:cNvSpPr/>
          <p:nvPr/>
        </p:nvSpPr>
        <p:spPr>
          <a:xfrm>
            <a:off x="5303520" y="3666744"/>
            <a:ext cx="3291840" cy="621792"/>
          </a:xfrm>
          <a:prstGeom prst="rect">
            <a:avLst/>
          </a:prstGeom>
          <a:solidFill>
            <a:srgbClr val="FFFFFF"/>
          </a:solidFill>
          <a:ln w="12700">
            <a:solidFill>
              <a:srgbClr val="E0D9C6"/>
            </a:solidFill>
            <a:prstDash val="solid"/>
          </a:ln>
        </p:spPr>
        <p:txBody>
          <a:bodyPr/>
          <a:lstStyle/>
          <a:p>
            <a:endParaRPr lang="en-US"/>
          </a:p>
        </p:txBody>
      </p:sp>
      <p:sp>
        <p:nvSpPr>
          <p:cNvPr id="19" name="card accent">
            <a:extLst>
              <a:ext uri="{C183D7F6-B498-43B3-948B-1728B52AA6E4}">
                <adec:decorative xmlns:adec="http://schemas.microsoft.com/office/drawing/2017/decorative" val="1"/>
              </a:ext>
            </a:extLst>
          </p:cNvPr>
          <p:cNvSpPr/>
          <p:nvPr/>
        </p:nvSpPr>
        <p:spPr>
          <a:xfrm>
            <a:off x="5303520" y="3666744"/>
            <a:ext cx="54864" cy="621792"/>
          </a:xfrm>
          <a:prstGeom prst="rect">
            <a:avLst/>
          </a:prstGeom>
          <a:solidFill>
            <a:srgbClr val="B08A2E"/>
          </a:solidFill>
          <a:ln/>
        </p:spPr>
        <p:txBody>
          <a:bodyPr/>
          <a:lstStyle/>
          <a:p>
            <a:endParaRPr lang="en-US"/>
          </a:p>
        </p:txBody>
      </p:sp>
      <p:sp>
        <p:nvSpPr>
          <p:cNvPr id="20" name="Text 18"/>
          <p:cNvSpPr/>
          <p:nvPr/>
        </p:nvSpPr>
        <p:spPr>
          <a:xfrm>
            <a:off x="5532120" y="3666744"/>
            <a:ext cx="2971800" cy="621792"/>
          </a:xfrm>
          <a:prstGeom prst="rect">
            <a:avLst/>
          </a:prstGeom>
          <a:noFill/>
          <a:ln/>
        </p:spPr>
        <p:txBody>
          <a:bodyPr wrap="square" lIns="0" tIns="0" rIns="0" bIns="0" rtlCol="0" anchor="ctr"/>
          <a:lstStyle/>
          <a:p>
            <a:pPr marL="0" indent="0">
              <a:buNone/>
            </a:pPr>
            <a:r>
              <a:rPr lang="en-US" sz="1300" dirty="0">
                <a:solidFill>
                  <a:srgbClr val="2B2A26"/>
                </a:solidFill>
                <a:latin typeface="Segoe UI" pitchFamily="34" charset="0"/>
                <a:ea typeface="Segoe UI" pitchFamily="34" charset="-122"/>
                <a:cs typeface="Segoe UI" pitchFamily="34" charset="-120"/>
              </a:rPr>
              <a:t>Every member contributes to the future of NGC.</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p:cNvPicPr>
            <a:picLocks noChangeAspect="1"/>
          </p:cNvPicPr>
          <p:nvPr/>
        </p:nvPicPr>
        <p:blipFill>
          <a:blip r:embed="rId3"/>
          <a:srcRect t="7813" b="7813"/>
          <a:stretch/>
        </p:blipFill>
        <p:spPr>
          <a:xfrm>
            <a:off x="0" y="0"/>
            <a:ext cx="9144000" cy="5143500"/>
          </a:xfrm>
          <a:prstGeom prst="rect">
            <a:avLst/>
          </a:prstGeom>
        </p:spPr>
      </p:pic>
      <p:sp>
        <p:nvSpPr>
          <p:cNvPr id="3" name="photo scrim">
            <a:extLst>
              <a:ext uri="{C183D7F6-B498-43B3-948B-1728B52AA6E4}">
                <adec:decorative xmlns:adec="http://schemas.microsoft.com/office/drawing/2017/decorative" val="1"/>
              </a:ext>
            </a:extLst>
          </p:cNvPr>
          <p:cNvSpPr/>
          <p:nvPr/>
        </p:nvSpPr>
        <p:spPr>
          <a:xfrm>
            <a:off x="0" y="0"/>
            <a:ext cx="9144000" cy="5143500"/>
          </a:xfrm>
          <a:prstGeom prst="rect">
            <a:avLst/>
          </a:prstGeom>
          <a:solidFill>
            <a:srgbClr val="13300F">
              <a:alpha val="78000"/>
            </a:srgbClr>
          </a:solidFill>
          <a:ln/>
        </p:spPr>
        <p:txBody>
          <a:bodyPr/>
          <a:lstStyle/>
          <a:p>
            <a:endParaRPr lang="en-US"/>
          </a:p>
        </p:txBody>
      </p:sp>
      <p:sp>
        <p:nvSpPr>
          <p:cNvPr id="4" name="text panel">
            <a:extLst>
              <a:ext uri="{C183D7F6-B498-43B3-948B-1728B52AA6E4}">
                <adec:decorative xmlns:adec="http://schemas.microsoft.com/office/drawing/2017/decorative" val="1"/>
              </a:ext>
            </a:extLst>
          </p:cNvPr>
          <p:cNvSpPr/>
          <p:nvPr/>
        </p:nvSpPr>
        <p:spPr>
          <a:xfrm>
            <a:off x="822960" y="777240"/>
            <a:ext cx="7498080" cy="3611880"/>
          </a:xfrm>
          <a:prstGeom prst="rect">
            <a:avLst/>
          </a:prstGeom>
          <a:solidFill>
            <a:srgbClr val="FAF6EC">
              <a:alpha val="94000"/>
            </a:srgbClr>
          </a:solidFill>
          <a:ln/>
        </p:spPr>
        <p:txBody>
          <a:bodyPr/>
          <a:lstStyle/>
          <a:p>
            <a:endParaRPr lang="en-US"/>
          </a:p>
        </p:txBody>
      </p:sp>
      <p:sp>
        <p:nvSpPr>
          <p:cNvPr id="5" name="Text 0"/>
          <p:cNvSpPr>
            <a:spLocks noGrp="1"/>
          </p:cNvSpPr>
          <p:nvPr>
            <p:ph type="title" idx="100" hasCustomPrompt="1"/>
          </p:nvPr>
        </p:nvSpPr>
        <p:spPr>
          <a:xfrm>
            <a:off x="1188720" y="1051560"/>
            <a:ext cx="6766560" cy="777240"/>
          </a:xfrm>
          <a:prstGeom prst="rect">
            <a:avLst/>
          </a:prstGeom>
          <a:noFill/>
          <a:ln/>
        </p:spPr>
        <p:txBody>
          <a:bodyPr wrap="square" lIns="0" tIns="0" rIns="0" bIns="0" rtlCol="0" anchor="ctr"/>
          <a:lstStyle/>
          <a:p>
            <a:pPr marL="0" indent="0" algn="ctr">
              <a:buNone/>
            </a:pPr>
            <a:r>
              <a:rPr lang="en-US" sz="3400" b="1" dirty="0">
                <a:solidFill>
                  <a:srgbClr val="1E4620"/>
                </a:solidFill>
                <a:latin typeface="Georgia" pitchFamily="34" charset="0"/>
                <a:ea typeface="Georgia" pitchFamily="34" charset="-122"/>
                <a:cs typeface="Georgia" pitchFamily="34" charset="-120"/>
              </a:rPr>
              <a:t>Thank You</a:t>
            </a:r>
            <a:endParaRPr lang="en-US" sz="3400" dirty="0"/>
          </a:p>
        </p:txBody>
      </p:sp>
      <p:sp>
        <p:nvSpPr>
          <p:cNvPr id="6" name="accent rule">
            <a:extLst>
              <a:ext uri="{C183D7F6-B498-43B3-948B-1728B52AA6E4}">
                <adec:decorative xmlns:adec="http://schemas.microsoft.com/office/drawing/2017/decorative" val="1"/>
              </a:ext>
            </a:extLst>
          </p:cNvPr>
          <p:cNvSpPr/>
          <p:nvPr/>
        </p:nvSpPr>
        <p:spPr>
          <a:xfrm>
            <a:off x="4160520" y="1938528"/>
            <a:ext cx="822960" cy="32004"/>
          </a:xfrm>
          <a:prstGeom prst="rect">
            <a:avLst/>
          </a:prstGeom>
          <a:solidFill>
            <a:srgbClr val="B08A2E"/>
          </a:solidFill>
          <a:ln/>
        </p:spPr>
        <p:txBody>
          <a:bodyPr/>
          <a:lstStyle/>
          <a:p>
            <a:endParaRPr lang="en-US"/>
          </a:p>
        </p:txBody>
      </p:sp>
      <p:sp>
        <p:nvSpPr>
          <p:cNvPr id="7" name="Text 4"/>
          <p:cNvSpPr/>
          <p:nvPr/>
        </p:nvSpPr>
        <p:spPr>
          <a:xfrm>
            <a:off x="1188720" y="2103120"/>
            <a:ext cx="6766560" cy="1097280"/>
          </a:xfrm>
          <a:prstGeom prst="rect">
            <a:avLst/>
          </a:prstGeom>
          <a:noFill/>
          <a:ln/>
        </p:spPr>
        <p:txBody>
          <a:bodyPr wrap="square" lIns="0" tIns="0" rIns="0" bIns="0" rtlCol="0" anchor="t"/>
          <a:lstStyle/>
          <a:p>
            <a:pPr marL="0" indent="0" algn="ctr">
              <a:buNone/>
            </a:pPr>
            <a:r>
              <a:rPr lang="en-US" sz="1400" dirty="0">
                <a:solidFill>
                  <a:srgbClr val="2B2A26"/>
                </a:solidFill>
                <a:latin typeface="Segoe UI" pitchFamily="34" charset="0"/>
                <a:ea typeface="Segoe UI" pitchFamily="34" charset="-122"/>
                <a:cs typeface="Segoe UI" pitchFamily="34" charset="-120"/>
              </a:rPr>
              <a:t>Thank you for attending today and for the important role each of you plays in advancing the mission of National Garden Clubs. Together we are making a difference in our communities and building a strong future for our organization.</a:t>
            </a:r>
            <a:endParaRPr lang="en-US" sz="1400" dirty="0"/>
          </a:p>
        </p:txBody>
      </p:sp>
      <p:sp>
        <p:nvSpPr>
          <p:cNvPr id="8" name="Text 5"/>
          <p:cNvSpPr/>
          <p:nvPr/>
        </p:nvSpPr>
        <p:spPr>
          <a:xfrm>
            <a:off x="1188720" y="3246120"/>
            <a:ext cx="6766560" cy="914400"/>
          </a:xfrm>
          <a:prstGeom prst="rect">
            <a:avLst/>
          </a:prstGeom>
          <a:noFill/>
          <a:ln/>
        </p:spPr>
        <p:txBody>
          <a:bodyPr wrap="square" lIns="0" tIns="0" rIns="0" bIns="0" rtlCol="0" anchor="t"/>
          <a:lstStyle/>
          <a:p>
            <a:pPr marL="0" indent="0" algn="ctr">
              <a:buNone/>
            </a:pPr>
            <a:r>
              <a:rPr lang="en-US" sz="1400" i="1" dirty="0">
                <a:solidFill>
                  <a:srgbClr val="3E6B4A"/>
                </a:solidFill>
                <a:latin typeface="Georgia" pitchFamily="34" charset="0"/>
                <a:ea typeface="Georgia" pitchFamily="34" charset="-122"/>
                <a:cs typeface="Georgia" pitchFamily="34" charset="-120"/>
              </a:rPr>
              <a:t>Questions are always welcome — please reach out by email. Enjoy the rest of the summer, and continue to PLANT AMERICA with seeds of beauty, education, and service wherever you go.</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1"/>
          <p:cNvSpPr>
            <a:spLocks noGrp="1"/>
          </p:cNvSpPr>
          <p:nvPr>
            <p:ph type="title" idx="101" hasCustomPrompt="1"/>
          </p:nvPr>
        </p:nvSpPr>
        <p:spPr>
          <a:xfrm>
            <a:off x="548640" y="384048"/>
            <a:ext cx="8046720" cy="685800"/>
          </a:xfrm>
          <a:prstGeom prst="rect">
            <a:avLst/>
          </a:prstGeom>
          <a:noFill/>
          <a:ln/>
        </p:spPr>
        <p:txBody>
          <a:bodyPr wrap="square" lIns="0" tIns="0" rIns="0" bIns="0" rtlCol="0" anchor="ctr"/>
          <a:lstStyle/>
          <a:p>
            <a:pPr marL="0" indent="0">
              <a:buNone/>
            </a:pPr>
            <a:r>
              <a:rPr lang="en-US" sz="2600" b="1" dirty="0">
                <a:solidFill>
                  <a:srgbClr val="1E4620"/>
                </a:solidFill>
                <a:latin typeface="Georgia" pitchFamily="34" charset="0"/>
                <a:ea typeface="Georgia" pitchFamily="34" charset="-122"/>
                <a:cs typeface="Georgia" pitchFamily="34" charset="-120"/>
              </a:rPr>
              <a:t>What Does the NGC President Actually Do?</a:t>
            </a:r>
            <a:endParaRPr lang="en-US" sz="2600" dirty="0"/>
          </a:p>
        </p:txBody>
      </p:sp>
      <p:sp>
        <p:nvSpPr>
          <p:cNvPr id="3" name="accent rule">
            <a:extLst>
              <a:ext uri="{C183D7F6-B498-43B3-948B-1728B52AA6E4}">
                <adec:decorative xmlns:adec="http://schemas.microsoft.com/office/drawing/2017/decorative" val="1"/>
              </a:ext>
            </a:extLst>
          </p:cNvPr>
          <p:cNvSpPr/>
          <p:nvPr/>
        </p:nvSpPr>
        <p:spPr>
          <a:xfrm>
            <a:off x="548640" y="1170432"/>
            <a:ext cx="1005840" cy="32004"/>
          </a:xfrm>
          <a:prstGeom prst="rect">
            <a:avLst/>
          </a:prstGeom>
          <a:solidFill>
            <a:srgbClr val="B08A2E"/>
          </a:solidFill>
          <a:ln/>
        </p:spPr>
        <p:txBody>
          <a:bodyPr/>
          <a:lstStyle/>
          <a:p>
            <a:endParaRPr lang="en-US"/>
          </a:p>
        </p:txBody>
      </p:sp>
      <p:sp>
        <p:nvSpPr>
          <p:cNvPr id="4" name="Text 2"/>
          <p:cNvSpPr/>
          <p:nvPr/>
        </p:nvSpPr>
        <p:spPr>
          <a:xfrm>
            <a:off x="548640" y="1417320"/>
            <a:ext cx="4846320" cy="1097280"/>
          </a:xfrm>
          <a:prstGeom prst="rect">
            <a:avLst/>
          </a:prstGeom>
          <a:noFill/>
          <a:ln/>
        </p:spPr>
        <p:txBody>
          <a:bodyPr wrap="square" lIns="0" tIns="0" rIns="0" bIns="0" rtlCol="0" anchor="t"/>
          <a:lstStyle/>
          <a:p>
            <a:pPr marL="0" indent="0">
              <a:buNone/>
            </a:pPr>
            <a:r>
              <a:rPr lang="en-US" sz="1600" dirty="0">
                <a:solidFill>
                  <a:srgbClr val="2B2A26"/>
                </a:solidFill>
                <a:latin typeface="Segoe UI" pitchFamily="34" charset="0"/>
                <a:ea typeface="Segoe UI" pitchFamily="34" charset="-122"/>
                <a:cs typeface="Segoe UI" pitchFamily="34" charset="-120"/>
              </a:rPr>
              <a:t>The President is far more than the organization's spokesperson. The role combines leadership, governance, vision, relationship-building, advocacy, and stewardship.</a:t>
            </a:r>
            <a:endParaRPr lang="en-US" sz="1600" dirty="0"/>
          </a:p>
        </p:txBody>
      </p:sp>
      <p:sp>
        <p:nvSpPr>
          <p:cNvPr id="5" name="label card">
            <a:extLst>
              <a:ext uri="{C183D7F6-B498-43B3-948B-1728B52AA6E4}">
                <adec:decorative xmlns:adec="http://schemas.microsoft.com/office/drawing/2017/decorative" val="1"/>
              </a:ext>
            </a:extLst>
          </p:cNvPr>
          <p:cNvSpPr/>
          <p:nvPr/>
        </p:nvSpPr>
        <p:spPr>
          <a:xfrm>
            <a:off x="548640" y="2697480"/>
            <a:ext cx="1481328" cy="621792"/>
          </a:xfrm>
          <a:prstGeom prst="rect">
            <a:avLst/>
          </a:prstGeom>
          <a:solidFill>
            <a:srgbClr val="FFFFFF"/>
          </a:solidFill>
          <a:ln w="12700">
            <a:solidFill>
              <a:srgbClr val="E0D9C6"/>
            </a:solidFill>
            <a:prstDash val="solid"/>
          </a:ln>
        </p:spPr>
        <p:txBody>
          <a:bodyPr/>
          <a:lstStyle/>
          <a:p>
            <a:endParaRPr lang="en-US"/>
          </a:p>
        </p:txBody>
      </p:sp>
      <p:sp>
        <p:nvSpPr>
          <p:cNvPr id="6" name="Text 4"/>
          <p:cNvSpPr/>
          <p:nvPr/>
        </p:nvSpPr>
        <p:spPr>
          <a:xfrm>
            <a:off x="548640" y="2697480"/>
            <a:ext cx="1481328" cy="621792"/>
          </a:xfrm>
          <a:prstGeom prst="rect">
            <a:avLst/>
          </a:prstGeom>
          <a:noFill/>
          <a:ln/>
        </p:spPr>
        <p:txBody>
          <a:bodyPr wrap="square" lIns="0" tIns="0" rIns="0" bIns="0" rtlCol="0" anchor="ctr"/>
          <a:lstStyle/>
          <a:p>
            <a:pPr marL="0" indent="0" algn="ctr">
              <a:buNone/>
            </a:pPr>
            <a:r>
              <a:rPr lang="en-US" sz="1200" b="1" dirty="0">
                <a:solidFill>
                  <a:srgbClr val="1E4620"/>
                </a:solidFill>
                <a:latin typeface="Segoe UI" pitchFamily="34" charset="0"/>
                <a:ea typeface="Segoe UI" pitchFamily="34" charset="-122"/>
                <a:cs typeface="Segoe UI" pitchFamily="34" charset="-120"/>
              </a:rPr>
              <a:t>Leadership</a:t>
            </a:r>
            <a:endParaRPr lang="en-US" sz="1200" dirty="0"/>
          </a:p>
        </p:txBody>
      </p:sp>
      <p:sp>
        <p:nvSpPr>
          <p:cNvPr id="7" name="label card">
            <a:extLst>
              <a:ext uri="{C183D7F6-B498-43B3-948B-1728B52AA6E4}">
                <adec:decorative xmlns:adec="http://schemas.microsoft.com/office/drawing/2017/decorative" val="1"/>
              </a:ext>
            </a:extLst>
          </p:cNvPr>
          <p:cNvSpPr/>
          <p:nvPr/>
        </p:nvSpPr>
        <p:spPr>
          <a:xfrm>
            <a:off x="2176272" y="2697480"/>
            <a:ext cx="1481328" cy="621792"/>
          </a:xfrm>
          <a:prstGeom prst="rect">
            <a:avLst/>
          </a:prstGeom>
          <a:solidFill>
            <a:srgbClr val="FFFFFF"/>
          </a:solidFill>
          <a:ln w="12700">
            <a:solidFill>
              <a:srgbClr val="E0D9C6"/>
            </a:solidFill>
            <a:prstDash val="solid"/>
          </a:ln>
        </p:spPr>
        <p:txBody>
          <a:bodyPr/>
          <a:lstStyle/>
          <a:p>
            <a:endParaRPr lang="en-US"/>
          </a:p>
        </p:txBody>
      </p:sp>
      <p:sp>
        <p:nvSpPr>
          <p:cNvPr id="8" name="Text 6"/>
          <p:cNvSpPr/>
          <p:nvPr/>
        </p:nvSpPr>
        <p:spPr>
          <a:xfrm>
            <a:off x="2176272" y="2697480"/>
            <a:ext cx="1481328" cy="621792"/>
          </a:xfrm>
          <a:prstGeom prst="rect">
            <a:avLst/>
          </a:prstGeom>
          <a:noFill/>
          <a:ln/>
        </p:spPr>
        <p:txBody>
          <a:bodyPr wrap="square" lIns="0" tIns="0" rIns="0" bIns="0" rtlCol="0" anchor="ctr"/>
          <a:lstStyle/>
          <a:p>
            <a:pPr marL="0" indent="0" algn="ctr">
              <a:buNone/>
            </a:pPr>
            <a:r>
              <a:rPr lang="en-US" sz="1200" b="1" dirty="0">
                <a:solidFill>
                  <a:srgbClr val="1E4620"/>
                </a:solidFill>
                <a:latin typeface="Segoe UI" pitchFamily="34" charset="0"/>
                <a:ea typeface="Segoe UI" pitchFamily="34" charset="-122"/>
                <a:cs typeface="Segoe UI" pitchFamily="34" charset="-120"/>
              </a:rPr>
              <a:t>Governance</a:t>
            </a:r>
            <a:endParaRPr lang="en-US" sz="1200" dirty="0"/>
          </a:p>
        </p:txBody>
      </p:sp>
      <p:sp>
        <p:nvSpPr>
          <p:cNvPr id="9" name="label card">
            <a:extLst>
              <a:ext uri="{C183D7F6-B498-43B3-948B-1728B52AA6E4}">
                <adec:decorative xmlns:adec="http://schemas.microsoft.com/office/drawing/2017/decorative" val="1"/>
              </a:ext>
            </a:extLst>
          </p:cNvPr>
          <p:cNvSpPr/>
          <p:nvPr/>
        </p:nvSpPr>
        <p:spPr>
          <a:xfrm>
            <a:off x="3803904" y="2697480"/>
            <a:ext cx="1481328" cy="621792"/>
          </a:xfrm>
          <a:prstGeom prst="rect">
            <a:avLst/>
          </a:prstGeom>
          <a:solidFill>
            <a:srgbClr val="FFFFFF"/>
          </a:solidFill>
          <a:ln w="12700">
            <a:solidFill>
              <a:srgbClr val="E0D9C6"/>
            </a:solidFill>
            <a:prstDash val="solid"/>
          </a:ln>
        </p:spPr>
        <p:txBody>
          <a:bodyPr/>
          <a:lstStyle/>
          <a:p>
            <a:endParaRPr lang="en-US"/>
          </a:p>
        </p:txBody>
      </p:sp>
      <p:sp>
        <p:nvSpPr>
          <p:cNvPr id="10" name="Text 8"/>
          <p:cNvSpPr/>
          <p:nvPr/>
        </p:nvSpPr>
        <p:spPr>
          <a:xfrm>
            <a:off x="3803904" y="2697480"/>
            <a:ext cx="1481328" cy="621792"/>
          </a:xfrm>
          <a:prstGeom prst="rect">
            <a:avLst/>
          </a:prstGeom>
          <a:noFill/>
          <a:ln/>
        </p:spPr>
        <p:txBody>
          <a:bodyPr wrap="square" lIns="0" tIns="0" rIns="0" bIns="0" rtlCol="0" anchor="ctr"/>
          <a:lstStyle/>
          <a:p>
            <a:pPr marL="0" indent="0" algn="ctr">
              <a:buNone/>
            </a:pPr>
            <a:r>
              <a:rPr lang="en-US" sz="1200" b="1" dirty="0">
                <a:solidFill>
                  <a:srgbClr val="1E4620"/>
                </a:solidFill>
                <a:latin typeface="Segoe UI" pitchFamily="34" charset="0"/>
                <a:ea typeface="Segoe UI" pitchFamily="34" charset="-122"/>
                <a:cs typeface="Segoe UI" pitchFamily="34" charset="-120"/>
              </a:rPr>
              <a:t>Vision</a:t>
            </a:r>
            <a:endParaRPr lang="en-US" sz="1200" dirty="0"/>
          </a:p>
        </p:txBody>
      </p:sp>
      <p:sp>
        <p:nvSpPr>
          <p:cNvPr id="11" name="label card">
            <a:extLst>
              <a:ext uri="{C183D7F6-B498-43B3-948B-1728B52AA6E4}">
                <adec:decorative xmlns:adec="http://schemas.microsoft.com/office/drawing/2017/decorative" val="1"/>
              </a:ext>
            </a:extLst>
          </p:cNvPr>
          <p:cNvSpPr/>
          <p:nvPr/>
        </p:nvSpPr>
        <p:spPr>
          <a:xfrm>
            <a:off x="548640" y="3474720"/>
            <a:ext cx="1481328" cy="621792"/>
          </a:xfrm>
          <a:prstGeom prst="rect">
            <a:avLst/>
          </a:prstGeom>
          <a:solidFill>
            <a:srgbClr val="FFFFFF"/>
          </a:solidFill>
          <a:ln w="12700">
            <a:solidFill>
              <a:srgbClr val="E0D9C6"/>
            </a:solidFill>
            <a:prstDash val="solid"/>
          </a:ln>
        </p:spPr>
        <p:txBody>
          <a:bodyPr/>
          <a:lstStyle/>
          <a:p>
            <a:endParaRPr lang="en-US"/>
          </a:p>
        </p:txBody>
      </p:sp>
      <p:sp>
        <p:nvSpPr>
          <p:cNvPr id="12" name="Text 10"/>
          <p:cNvSpPr/>
          <p:nvPr/>
        </p:nvSpPr>
        <p:spPr>
          <a:xfrm>
            <a:off x="548640" y="3474720"/>
            <a:ext cx="1481328" cy="621792"/>
          </a:xfrm>
          <a:prstGeom prst="rect">
            <a:avLst/>
          </a:prstGeom>
          <a:noFill/>
          <a:ln/>
        </p:spPr>
        <p:txBody>
          <a:bodyPr wrap="square" lIns="0" tIns="0" rIns="0" bIns="0" rtlCol="0" anchor="ctr"/>
          <a:lstStyle/>
          <a:p>
            <a:pPr marL="0" indent="0" algn="ctr">
              <a:buNone/>
            </a:pPr>
            <a:r>
              <a:rPr lang="en-US" sz="1200" b="1" dirty="0">
                <a:solidFill>
                  <a:srgbClr val="1E4620"/>
                </a:solidFill>
                <a:latin typeface="Segoe UI" pitchFamily="34" charset="0"/>
                <a:ea typeface="Segoe UI" pitchFamily="34" charset="-122"/>
                <a:cs typeface="Segoe UI" pitchFamily="34" charset="-120"/>
              </a:rPr>
              <a:t>Relationships</a:t>
            </a:r>
            <a:endParaRPr lang="en-US" sz="1200" dirty="0"/>
          </a:p>
        </p:txBody>
      </p:sp>
      <p:sp>
        <p:nvSpPr>
          <p:cNvPr id="13" name="label card">
            <a:extLst>
              <a:ext uri="{C183D7F6-B498-43B3-948B-1728B52AA6E4}">
                <adec:decorative xmlns:adec="http://schemas.microsoft.com/office/drawing/2017/decorative" val="1"/>
              </a:ext>
            </a:extLst>
          </p:cNvPr>
          <p:cNvSpPr/>
          <p:nvPr/>
        </p:nvSpPr>
        <p:spPr>
          <a:xfrm>
            <a:off x="2176272" y="3474720"/>
            <a:ext cx="1481328" cy="621792"/>
          </a:xfrm>
          <a:prstGeom prst="rect">
            <a:avLst/>
          </a:prstGeom>
          <a:solidFill>
            <a:srgbClr val="FFFFFF"/>
          </a:solidFill>
          <a:ln w="12700">
            <a:solidFill>
              <a:srgbClr val="E0D9C6"/>
            </a:solidFill>
            <a:prstDash val="solid"/>
          </a:ln>
        </p:spPr>
        <p:txBody>
          <a:bodyPr/>
          <a:lstStyle/>
          <a:p>
            <a:endParaRPr lang="en-US"/>
          </a:p>
        </p:txBody>
      </p:sp>
      <p:sp>
        <p:nvSpPr>
          <p:cNvPr id="14" name="Text 12"/>
          <p:cNvSpPr/>
          <p:nvPr/>
        </p:nvSpPr>
        <p:spPr>
          <a:xfrm>
            <a:off x="2176272" y="3474720"/>
            <a:ext cx="1481328" cy="621792"/>
          </a:xfrm>
          <a:prstGeom prst="rect">
            <a:avLst/>
          </a:prstGeom>
          <a:noFill/>
          <a:ln/>
        </p:spPr>
        <p:txBody>
          <a:bodyPr wrap="square" lIns="0" tIns="0" rIns="0" bIns="0" rtlCol="0" anchor="ctr"/>
          <a:lstStyle/>
          <a:p>
            <a:pPr marL="0" indent="0" algn="ctr">
              <a:buNone/>
            </a:pPr>
            <a:r>
              <a:rPr lang="en-US" sz="1200" b="1" dirty="0">
                <a:solidFill>
                  <a:srgbClr val="1E4620"/>
                </a:solidFill>
                <a:latin typeface="Segoe UI" pitchFamily="34" charset="0"/>
                <a:ea typeface="Segoe UI" pitchFamily="34" charset="-122"/>
                <a:cs typeface="Segoe UI" pitchFamily="34" charset="-120"/>
              </a:rPr>
              <a:t>Advocacy</a:t>
            </a:r>
            <a:endParaRPr lang="en-US" sz="1200" dirty="0"/>
          </a:p>
        </p:txBody>
      </p:sp>
      <p:sp>
        <p:nvSpPr>
          <p:cNvPr id="15" name="label card">
            <a:extLst>
              <a:ext uri="{C183D7F6-B498-43B3-948B-1728B52AA6E4}">
                <adec:decorative xmlns:adec="http://schemas.microsoft.com/office/drawing/2017/decorative" val="1"/>
              </a:ext>
            </a:extLst>
          </p:cNvPr>
          <p:cNvSpPr/>
          <p:nvPr/>
        </p:nvSpPr>
        <p:spPr>
          <a:xfrm>
            <a:off x="3803904" y="3474720"/>
            <a:ext cx="1481328" cy="621792"/>
          </a:xfrm>
          <a:prstGeom prst="rect">
            <a:avLst/>
          </a:prstGeom>
          <a:solidFill>
            <a:srgbClr val="FFFFFF"/>
          </a:solidFill>
          <a:ln w="12700">
            <a:solidFill>
              <a:srgbClr val="E0D9C6"/>
            </a:solidFill>
            <a:prstDash val="solid"/>
          </a:ln>
        </p:spPr>
        <p:txBody>
          <a:bodyPr/>
          <a:lstStyle/>
          <a:p>
            <a:endParaRPr lang="en-US"/>
          </a:p>
        </p:txBody>
      </p:sp>
      <p:sp>
        <p:nvSpPr>
          <p:cNvPr id="16" name="Text 14"/>
          <p:cNvSpPr/>
          <p:nvPr/>
        </p:nvSpPr>
        <p:spPr>
          <a:xfrm>
            <a:off x="3803904" y="3474720"/>
            <a:ext cx="1481328" cy="621792"/>
          </a:xfrm>
          <a:prstGeom prst="rect">
            <a:avLst/>
          </a:prstGeom>
          <a:noFill/>
          <a:ln/>
        </p:spPr>
        <p:txBody>
          <a:bodyPr wrap="square" lIns="0" tIns="0" rIns="0" bIns="0" rtlCol="0" anchor="ctr"/>
          <a:lstStyle/>
          <a:p>
            <a:pPr marL="0" indent="0" algn="ctr">
              <a:buNone/>
            </a:pPr>
            <a:r>
              <a:rPr lang="en-US" sz="1200" b="1" dirty="0">
                <a:solidFill>
                  <a:srgbClr val="1E4620"/>
                </a:solidFill>
                <a:latin typeface="Segoe UI" pitchFamily="34" charset="0"/>
                <a:ea typeface="Segoe UI" pitchFamily="34" charset="-122"/>
                <a:cs typeface="Segoe UI" pitchFamily="34" charset="-120"/>
              </a:rPr>
              <a:t>Stewardship</a:t>
            </a:r>
            <a:endParaRPr lang="en-US" sz="1200" dirty="0"/>
          </a:p>
        </p:txBody>
      </p:sp>
      <p:sp>
        <p:nvSpPr>
          <p:cNvPr id="17" name="highlight panel">
            <a:extLst>
              <a:ext uri="{C183D7F6-B498-43B3-948B-1728B52AA6E4}">
                <adec:decorative xmlns:adec="http://schemas.microsoft.com/office/drawing/2017/decorative" val="1"/>
              </a:ext>
            </a:extLst>
          </p:cNvPr>
          <p:cNvSpPr/>
          <p:nvPr/>
        </p:nvSpPr>
        <p:spPr>
          <a:xfrm>
            <a:off x="5715000" y="1417320"/>
            <a:ext cx="2880360" cy="1554480"/>
          </a:xfrm>
          <a:prstGeom prst="rect">
            <a:avLst/>
          </a:prstGeom>
          <a:solidFill>
            <a:srgbClr val="EFEADB"/>
          </a:solidFill>
          <a:ln/>
        </p:spPr>
        <p:txBody>
          <a:bodyPr/>
          <a:lstStyle/>
          <a:p>
            <a:endParaRPr lang="en-US"/>
          </a:p>
        </p:txBody>
      </p:sp>
      <p:sp>
        <p:nvSpPr>
          <p:cNvPr id="18" name="panel accent bar">
            <a:extLst>
              <a:ext uri="{C183D7F6-B498-43B3-948B-1728B52AA6E4}">
                <adec:decorative xmlns:adec="http://schemas.microsoft.com/office/drawing/2017/decorative" val="1"/>
              </a:ext>
            </a:extLst>
          </p:cNvPr>
          <p:cNvSpPr/>
          <p:nvPr/>
        </p:nvSpPr>
        <p:spPr>
          <a:xfrm>
            <a:off x="5715000" y="1417320"/>
            <a:ext cx="64008" cy="1554480"/>
          </a:xfrm>
          <a:prstGeom prst="rect">
            <a:avLst/>
          </a:prstGeom>
          <a:solidFill>
            <a:srgbClr val="B08A2E"/>
          </a:solidFill>
          <a:ln/>
        </p:spPr>
        <p:txBody>
          <a:bodyPr/>
          <a:lstStyle/>
          <a:p>
            <a:endParaRPr lang="en-US"/>
          </a:p>
        </p:txBody>
      </p:sp>
      <p:sp>
        <p:nvSpPr>
          <p:cNvPr id="19" name="Text 17"/>
          <p:cNvSpPr/>
          <p:nvPr/>
        </p:nvSpPr>
        <p:spPr>
          <a:xfrm>
            <a:off x="5971032" y="1527048"/>
            <a:ext cx="2423160" cy="1335024"/>
          </a:xfrm>
          <a:prstGeom prst="rect">
            <a:avLst/>
          </a:prstGeom>
          <a:noFill/>
          <a:ln/>
        </p:spPr>
        <p:txBody>
          <a:bodyPr wrap="square" lIns="0" tIns="0" rIns="0" bIns="0" rtlCol="0" anchor="ctr"/>
          <a:lstStyle/>
          <a:p>
            <a:pPr marL="0" indent="0">
              <a:buNone/>
            </a:pPr>
            <a:r>
              <a:rPr lang="en-US" sz="1100" b="1" kern="0" spc="150" dirty="0">
                <a:solidFill>
                  <a:srgbClr val="B08A2E"/>
                </a:solidFill>
                <a:latin typeface="Segoe UI" pitchFamily="34" charset="0"/>
                <a:ea typeface="Segoe UI" pitchFamily="34" charset="-122"/>
                <a:cs typeface="Segoe UI" pitchFamily="34" charset="-120"/>
              </a:rPr>
              <a:t>ZOOM ENGAGEMENT</a:t>
            </a:r>
            <a:endParaRPr lang="en-US" sz="1100" dirty="0"/>
          </a:p>
          <a:p>
            <a:pPr marL="0" indent="0">
              <a:buNone/>
            </a:pPr>
            <a:r>
              <a:rPr lang="en-US" sz="1300" i="1" dirty="0">
                <a:solidFill>
                  <a:srgbClr val="2B2A26"/>
                </a:solidFill>
                <a:latin typeface="Segoe UI" pitchFamily="34" charset="0"/>
                <a:ea typeface="Segoe UI" pitchFamily="34" charset="-122"/>
                <a:cs typeface="Segoe UI" pitchFamily="34" charset="-120"/>
              </a:rPr>
              <a:t>Enter one word in the chat: when you think of the NGC President, what comes to mind?</a:t>
            </a:r>
            <a:endParaRPr lang="en-US" sz="1100" dirty="0"/>
          </a:p>
        </p:txBody>
      </p:sp>
      <p:pic>
        <p:nvPicPr>
          <p:cNvPr id="20" name="Image 0" descr="A seedling sprouting in rich soil"/>
          <p:cNvPicPr>
            <a:picLocks noChangeAspect="1"/>
          </p:cNvPicPr>
          <p:nvPr/>
        </p:nvPicPr>
        <p:blipFill>
          <a:blip r:embed="rId3"/>
          <a:srcRect t="11905" b="11905"/>
          <a:stretch/>
        </p:blipFill>
        <p:spPr>
          <a:xfrm>
            <a:off x="5715000" y="3154680"/>
            <a:ext cx="2880360" cy="146304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1"/>
          <p:cNvSpPr>
            <a:spLocks noGrp="1"/>
          </p:cNvSpPr>
          <p:nvPr>
            <p:ph type="title" idx="101" hasCustomPrompt="1"/>
          </p:nvPr>
        </p:nvSpPr>
        <p:spPr>
          <a:xfrm>
            <a:off x="548640" y="384048"/>
            <a:ext cx="8046720" cy="685800"/>
          </a:xfrm>
          <a:prstGeom prst="rect">
            <a:avLst/>
          </a:prstGeom>
          <a:noFill/>
          <a:ln/>
        </p:spPr>
        <p:txBody>
          <a:bodyPr wrap="square" lIns="0" tIns="0" rIns="0" bIns="0" rtlCol="0" anchor="ctr"/>
          <a:lstStyle/>
          <a:p>
            <a:pPr marL="0" indent="0">
              <a:buNone/>
            </a:pPr>
            <a:r>
              <a:rPr lang="en-US" sz="2600" b="1" dirty="0">
                <a:solidFill>
                  <a:srgbClr val="1E4620"/>
                </a:solidFill>
                <a:latin typeface="Georgia" pitchFamily="34" charset="0"/>
                <a:ea typeface="Georgia" pitchFamily="34" charset="-122"/>
                <a:cs typeface="Georgia" pitchFamily="34" charset="-120"/>
              </a:rPr>
              <a:t>The Scope of the Role: A National Position with Local Impact</a:t>
            </a:r>
            <a:endParaRPr lang="en-US" sz="2600" dirty="0"/>
          </a:p>
        </p:txBody>
      </p:sp>
      <p:sp>
        <p:nvSpPr>
          <p:cNvPr id="3" name="accent rule">
            <a:extLst>
              <a:ext uri="{C183D7F6-B498-43B3-948B-1728B52AA6E4}">
                <adec:decorative xmlns:adec="http://schemas.microsoft.com/office/drawing/2017/decorative" val="1"/>
              </a:ext>
            </a:extLst>
          </p:cNvPr>
          <p:cNvSpPr/>
          <p:nvPr/>
        </p:nvSpPr>
        <p:spPr>
          <a:xfrm>
            <a:off x="548640" y="1170432"/>
            <a:ext cx="1005840" cy="32004"/>
          </a:xfrm>
          <a:prstGeom prst="rect">
            <a:avLst/>
          </a:prstGeom>
          <a:solidFill>
            <a:srgbClr val="B08A2E"/>
          </a:solidFill>
          <a:ln/>
        </p:spPr>
        <p:txBody>
          <a:bodyPr/>
          <a:lstStyle/>
          <a:p>
            <a:endParaRPr lang="en-US"/>
          </a:p>
        </p:txBody>
      </p:sp>
      <p:sp>
        <p:nvSpPr>
          <p:cNvPr id="4" name="Text 2"/>
          <p:cNvSpPr/>
          <p:nvPr/>
        </p:nvSpPr>
        <p:spPr>
          <a:xfrm>
            <a:off x="548640" y="1389888"/>
            <a:ext cx="5120640" cy="457200"/>
          </a:xfrm>
          <a:prstGeom prst="rect">
            <a:avLst/>
          </a:prstGeom>
          <a:noFill/>
          <a:ln/>
        </p:spPr>
        <p:txBody>
          <a:bodyPr wrap="square" lIns="0" tIns="0" rIns="0" bIns="0" rtlCol="0" anchor="ctr"/>
          <a:lstStyle/>
          <a:p>
            <a:pPr marL="0" indent="0">
              <a:buNone/>
            </a:pPr>
            <a:r>
              <a:rPr lang="en-US" sz="1400" i="1" dirty="0">
                <a:solidFill>
                  <a:srgbClr val="3E6B4A"/>
                </a:solidFill>
                <a:latin typeface="Georgia" pitchFamily="34" charset="0"/>
                <a:ea typeface="Georgia" pitchFamily="34" charset="-122"/>
                <a:cs typeface="Georgia" pitchFamily="34" charset="-120"/>
              </a:rPr>
              <a:t>Per the Bylaws, the President serves as the official representative of NGC and Chairman of the Board.</a:t>
            </a:r>
            <a:endParaRPr lang="en-US" sz="1400" dirty="0"/>
          </a:p>
        </p:txBody>
      </p:sp>
      <p:sp>
        <p:nvSpPr>
          <p:cNvPr id="5" name="Text 3"/>
          <p:cNvSpPr/>
          <p:nvPr/>
        </p:nvSpPr>
        <p:spPr>
          <a:xfrm>
            <a:off x="548640" y="1920240"/>
            <a:ext cx="5120640" cy="320040"/>
          </a:xfrm>
          <a:prstGeom prst="rect">
            <a:avLst/>
          </a:prstGeom>
          <a:noFill/>
          <a:ln/>
        </p:spPr>
        <p:txBody>
          <a:bodyPr wrap="square" lIns="0" tIns="0" rIns="0" bIns="0" rtlCol="0" anchor="ctr"/>
          <a:lstStyle/>
          <a:p>
            <a:pPr marL="0" indent="0">
              <a:buNone/>
            </a:pPr>
            <a:r>
              <a:rPr lang="en-US" sz="1300" b="1" kern="0" spc="150" dirty="0">
                <a:solidFill>
                  <a:srgbClr val="B08A2E"/>
                </a:solidFill>
                <a:latin typeface="Segoe UI" pitchFamily="34" charset="0"/>
                <a:ea typeface="Segoe UI" pitchFamily="34" charset="-122"/>
                <a:cs typeface="Segoe UI" pitchFamily="34" charset="-120"/>
              </a:rPr>
              <a:t>RESPONSIBILITIES</a:t>
            </a:r>
            <a:endParaRPr lang="en-US" sz="1300" dirty="0"/>
          </a:p>
        </p:txBody>
      </p:sp>
      <p:sp>
        <p:nvSpPr>
          <p:cNvPr id="6" name="Text 4"/>
          <p:cNvSpPr/>
          <p:nvPr/>
        </p:nvSpPr>
        <p:spPr>
          <a:xfrm>
            <a:off x="548640" y="2286000"/>
            <a:ext cx="5120640" cy="2377440"/>
          </a:xfrm>
          <a:prstGeom prst="rect">
            <a:avLst/>
          </a:prstGeom>
          <a:noFill/>
          <a:ln/>
        </p:spPr>
        <p:txBody>
          <a:bodyPr wrap="square" lIns="0" tIns="0" rIns="0" bIns="0" rtlCol="0" anchor="t"/>
          <a:lstStyle/>
          <a:p>
            <a:pPr marL="228600" indent="-228600">
              <a:spcAft>
                <a:spcPts val="700"/>
              </a:spcAft>
              <a:buSzPct val="100000"/>
              <a:buChar char="•"/>
            </a:pPr>
            <a:r>
              <a:rPr lang="en-US" sz="1400" dirty="0">
                <a:solidFill>
                  <a:srgbClr val="2B2A26"/>
                </a:solidFill>
                <a:latin typeface="Segoe UI" pitchFamily="34" charset="0"/>
                <a:ea typeface="Segoe UI" pitchFamily="34" charset="-122"/>
                <a:cs typeface="Segoe UI" pitchFamily="34" charset="-120"/>
              </a:rPr>
              <a:t>Provides strategic leadership</a:t>
            </a:r>
            <a:endParaRPr lang="en-US" sz="1400" dirty="0"/>
          </a:p>
          <a:p>
            <a:pPr marL="228600" indent="-228600">
              <a:spcAft>
                <a:spcPts val="700"/>
              </a:spcAft>
              <a:buSzPct val="100000"/>
              <a:buChar char="•"/>
            </a:pPr>
            <a:r>
              <a:rPr lang="en-US" sz="1400" dirty="0">
                <a:solidFill>
                  <a:srgbClr val="2B2A26"/>
                </a:solidFill>
                <a:latin typeface="Segoe UI" pitchFamily="34" charset="0"/>
                <a:ea typeface="Segoe UI" pitchFamily="34" charset="-122"/>
                <a:cs typeface="Segoe UI" pitchFamily="34" charset="-120"/>
              </a:rPr>
              <a:t>Supports state and region leaders</a:t>
            </a:r>
            <a:endParaRPr lang="en-US" sz="1400" dirty="0"/>
          </a:p>
          <a:p>
            <a:pPr marL="228600" indent="-228600">
              <a:spcAft>
                <a:spcPts val="700"/>
              </a:spcAft>
              <a:buSzPct val="100000"/>
              <a:buChar char="•"/>
            </a:pPr>
            <a:r>
              <a:rPr lang="en-US" sz="1400" dirty="0">
                <a:solidFill>
                  <a:srgbClr val="2B2A26"/>
                </a:solidFill>
                <a:latin typeface="Segoe UI" pitchFamily="34" charset="0"/>
                <a:ea typeface="Segoe UI" pitchFamily="34" charset="-122"/>
                <a:cs typeface="Segoe UI" pitchFamily="34" charset="-120"/>
              </a:rPr>
              <a:t>Represents NGC nationally and internationally</a:t>
            </a:r>
            <a:endParaRPr lang="en-US" sz="1400" dirty="0"/>
          </a:p>
          <a:p>
            <a:pPr marL="228600" indent="-228600">
              <a:spcAft>
                <a:spcPts val="700"/>
              </a:spcAft>
              <a:buSzPct val="100000"/>
              <a:buChar char="•"/>
            </a:pPr>
            <a:r>
              <a:rPr lang="en-US" sz="1400" dirty="0">
                <a:solidFill>
                  <a:srgbClr val="2B2A26"/>
                </a:solidFill>
                <a:latin typeface="Segoe UI" pitchFamily="34" charset="0"/>
                <a:ea typeface="Segoe UI" pitchFamily="34" charset="-122"/>
                <a:cs typeface="Segoe UI" pitchFamily="34" charset="-120"/>
              </a:rPr>
              <a:t>Presides over board and executive committee meetings</a:t>
            </a:r>
            <a:endParaRPr lang="en-US" sz="1400" dirty="0"/>
          </a:p>
          <a:p>
            <a:pPr marL="228600" indent="-228600">
              <a:spcAft>
                <a:spcPts val="700"/>
              </a:spcAft>
              <a:buSzPct val="100000"/>
              <a:buChar char="•"/>
            </a:pPr>
            <a:r>
              <a:rPr lang="en-US" sz="1400" dirty="0">
                <a:solidFill>
                  <a:srgbClr val="2B2A26"/>
                </a:solidFill>
                <a:latin typeface="Segoe UI" pitchFamily="34" charset="0"/>
                <a:ea typeface="Segoe UI" pitchFamily="34" charset="-122"/>
                <a:cs typeface="Segoe UI" pitchFamily="34" charset="-120"/>
              </a:rPr>
              <a:t>Guides initiatives and priorities</a:t>
            </a:r>
            <a:endParaRPr lang="en-US" sz="1400" dirty="0"/>
          </a:p>
          <a:p>
            <a:pPr marL="228600" indent="-228600">
              <a:spcAft>
                <a:spcPts val="700"/>
              </a:spcAft>
              <a:buSzPct val="100000"/>
              <a:buChar char="•"/>
            </a:pPr>
            <a:r>
              <a:rPr lang="en-US" sz="1400" dirty="0">
                <a:solidFill>
                  <a:srgbClr val="2B2A26"/>
                </a:solidFill>
                <a:latin typeface="Segoe UI" pitchFamily="34" charset="0"/>
                <a:ea typeface="Segoe UI" pitchFamily="34" charset="-122"/>
                <a:cs typeface="Segoe UI" pitchFamily="34" charset="-120"/>
              </a:rPr>
              <a:t>Maintains relationships with affiliates and partners</a:t>
            </a:r>
            <a:endParaRPr lang="en-US" sz="1400" dirty="0"/>
          </a:p>
        </p:txBody>
      </p:sp>
      <p:sp>
        <p:nvSpPr>
          <p:cNvPr id="7" name="highlight panel">
            <a:extLst>
              <a:ext uri="{C183D7F6-B498-43B3-948B-1728B52AA6E4}">
                <adec:decorative xmlns:adec="http://schemas.microsoft.com/office/drawing/2017/decorative" val="1"/>
              </a:ext>
            </a:extLst>
          </p:cNvPr>
          <p:cNvSpPr/>
          <p:nvPr/>
        </p:nvSpPr>
        <p:spPr>
          <a:xfrm>
            <a:off x="5943600" y="1737360"/>
            <a:ext cx="2651760" cy="2103120"/>
          </a:xfrm>
          <a:prstGeom prst="rect">
            <a:avLst/>
          </a:prstGeom>
          <a:solidFill>
            <a:srgbClr val="EFEADB"/>
          </a:solidFill>
          <a:ln/>
        </p:spPr>
        <p:txBody>
          <a:bodyPr/>
          <a:lstStyle/>
          <a:p>
            <a:endParaRPr lang="en-US"/>
          </a:p>
        </p:txBody>
      </p:sp>
      <p:sp>
        <p:nvSpPr>
          <p:cNvPr id="8" name="panel accent bar">
            <a:extLst>
              <a:ext uri="{C183D7F6-B498-43B3-948B-1728B52AA6E4}">
                <adec:decorative xmlns:adec="http://schemas.microsoft.com/office/drawing/2017/decorative" val="1"/>
              </a:ext>
            </a:extLst>
          </p:cNvPr>
          <p:cNvSpPr/>
          <p:nvPr/>
        </p:nvSpPr>
        <p:spPr>
          <a:xfrm>
            <a:off x="5943600" y="1737360"/>
            <a:ext cx="64008" cy="2103120"/>
          </a:xfrm>
          <a:prstGeom prst="rect">
            <a:avLst/>
          </a:prstGeom>
          <a:solidFill>
            <a:srgbClr val="B08A2E"/>
          </a:solidFill>
          <a:ln/>
        </p:spPr>
        <p:txBody>
          <a:bodyPr/>
          <a:lstStyle/>
          <a:p>
            <a:endParaRPr lang="en-US"/>
          </a:p>
        </p:txBody>
      </p:sp>
      <p:sp>
        <p:nvSpPr>
          <p:cNvPr id="9" name="Text 7"/>
          <p:cNvSpPr/>
          <p:nvPr/>
        </p:nvSpPr>
        <p:spPr>
          <a:xfrm>
            <a:off x="6199632" y="1847088"/>
            <a:ext cx="2194560" cy="1883664"/>
          </a:xfrm>
          <a:prstGeom prst="rect">
            <a:avLst/>
          </a:prstGeom>
          <a:noFill/>
          <a:ln/>
        </p:spPr>
        <p:txBody>
          <a:bodyPr wrap="square" lIns="0" tIns="0" rIns="0" bIns="0" rtlCol="0" anchor="ctr"/>
          <a:lstStyle/>
          <a:p>
            <a:pPr marL="0" indent="0">
              <a:buNone/>
            </a:pPr>
            <a:r>
              <a:rPr lang="en-US" sz="1100" b="1" kern="0" spc="150" dirty="0">
                <a:solidFill>
                  <a:srgbClr val="B08A2E"/>
                </a:solidFill>
                <a:latin typeface="Segoe UI" pitchFamily="34" charset="0"/>
                <a:ea typeface="Segoe UI" pitchFamily="34" charset="-122"/>
                <a:cs typeface="Segoe UI" pitchFamily="34" charset="-120"/>
              </a:rPr>
              <a:t>FACT</a:t>
            </a:r>
            <a:endParaRPr lang="en-US" sz="1100" dirty="0"/>
          </a:p>
          <a:p>
            <a:pPr marL="0" indent="0">
              <a:buNone/>
            </a:pPr>
            <a:r>
              <a:rPr lang="en-US" sz="1300" i="1" dirty="0">
                <a:solidFill>
                  <a:srgbClr val="2B2A26"/>
                </a:solidFill>
                <a:latin typeface="Segoe UI" pitchFamily="34" charset="0"/>
                <a:ea typeface="Segoe UI" pitchFamily="34" charset="-122"/>
                <a:cs typeface="Segoe UI" pitchFamily="34" charset="-120"/>
              </a:rPr>
              <a:t>One presidential decision can influence thousands of members, hundreds of clubs, and communities across the country — for example, the PLANT AMERICA Matching Grant.</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1"/>
          <p:cNvSpPr>
            <a:spLocks noGrp="1"/>
          </p:cNvSpPr>
          <p:nvPr>
            <p:ph type="title" idx="101" hasCustomPrompt="1"/>
          </p:nvPr>
        </p:nvSpPr>
        <p:spPr>
          <a:xfrm>
            <a:off x="548640" y="384048"/>
            <a:ext cx="8046720" cy="685800"/>
          </a:xfrm>
          <a:prstGeom prst="rect">
            <a:avLst/>
          </a:prstGeom>
          <a:noFill/>
          <a:ln/>
        </p:spPr>
        <p:txBody>
          <a:bodyPr wrap="square" lIns="0" tIns="0" rIns="0" bIns="0" rtlCol="0" anchor="ctr"/>
          <a:lstStyle/>
          <a:p>
            <a:pPr marL="0" indent="0">
              <a:buNone/>
            </a:pPr>
            <a:r>
              <a:rPr lang="en-US" sz="2600" b="1" dirty="0">
                <a:solidFill>
                  <a:srgbClr val="1E4620"/>
                </a:solidFill>
                <a:latin typeface="Georgia" pitchFamily="34" charset="0"/>
                <a:ea typeface="Georgia" pitchFamily="34" charset="-122"/>
                <a:cs typeface="Georgia" pitchFamily="34" charset="-120"/>
              </a:rPr>
              <a:t>Leadership in Action: Wearing Many Hats</a:t>
            </a:r>
            <a:endParaRPr lang="en-US" sz="2600" dirty="0"/>
          </a:p>
        </p:txBody>
      </p:sp>
      <p:sp>
        <p:nvSpPr>
          <p:cNvPr id="3" name="accent rule">
            <a:extLst>
              <a:ext uri="{C183D7F6-B498-43B3-948B-1728B52AA6E4}">
                <adec:decorative xmlns:adec="http://schemas.microsoft.com/office/drawing/2017/decorative" val="1"/>
              </a:ext>
            </a:extLst>
          </p:cNvPr>
          <p:cNvSpPr/>
          <p:nvPr/>
        </p:nvSpPr>
        <p:spPr>
          <a:xfrm>
            <a:off x="548640" y="1170432"/>
            <a:ext cx="1005840" cy="32004"/>
          </a:xfrm>
          <a:prstGeom prst="rect">
            <a:avLst/>
          </a:prstGeom>
          <a:solidFill>
            <a:srgbClr val="B08A2E"/>
          </a:solidFill>
          <a:ln/>
        </p:spPr>
        <p:txBody>
          <a:bodyPr/>
          <a:lstStyle/>
          <a:p>
            <a:endParaRPr lang="en-US"/>
          </a:p>
        </p:txBody>
      </p:sp>
      <p:sp>
        <p:nvSpPr>
          <p:cNvPr id="4" name="role card">
            <a:extLst>
              <a:ext uri="{C183D7F6-B498-43B3-948B-1728B52AA6E4}">
                <adec:decorative xmlns:adec="http://schemas.microsoft.com/office/drawing/2017/decorative" val="1"/>
              </a:ext>
            </a:extLst>
          </p:cNvPr>
          <p:cNvSpPr/>
          <p:nvPr/>
        </p:nvSpPr>
        <p:spPr>
          <a:xfrm>
            <a:off x="548640" y="1463040"/>
            <a:ext cx="2514600" cy="713232"/>
          </a:xfrm>
          <a:prstGeom prst="rect">
            <a:avLst/>
          </a:prstGeom>
          <a:solidFill>
            <a:srgbClr val="FFFFFF"/>
          </a:solidFill>
          <a:ln w="12700">
            <a:solidFill>
              <a:srgbClr val="E0D9C6"/>
            </a:solidFill>
            <a:prstDash val="solid"/>
          </a:ln>
        </p:spPr>
        <p:txBody>
          <a:bodyPr/>
          <a:lstStyle/>
          <a:p>
            <a:endParaRPr lang="en-US"/>
          </a:p>
        </p:txBody>
      </p:sp>
      <p:sp>
        <p:nvSpPr>
          <p:cNvPr id="5" name="card accent">
            <a:extLst>
              <a:ext uri="{C183D7F6-B498-43B3-948B-1728B52AA6E4}">
                <adec:decorative xmlns:adec="http://schemas.microsoft.com/office/drawing/2017/decorative" val="1"/>
              </a:ext>
            </a:extLst>
          </p:cNvPr>
          <p:cNvSpPr/>
          <p:nvPr/>
        </p:nvSpPr>
        <p:spPr>
          <a:xfrm>
            <a:off x="548640" y="1463040"/>
            <a:ext cx="54864" cy="713232"/>
          </a:xfrm>
          <a:prstGeom prst="rect">
            <a:avLst/>
          </a:prstGeom>
          <a:solidFill>
            <a:srgbClr val="3E6B4A"/>
          </a:solidFill>
          <a:ln/>
        </p:spPr>
        <p:txBody>
          <a:bodyPr/>
          <a:lstStyle/>
          <a:p>
            <a:endParaRPr lang="en-US"/>
          </a:p>
        </p:txBody>
      </p:sp>
      <p:sp>
        <p:nvSpPr>
          <p:cNvPr id="6" name="Text 4"/>
          <p:cNvSpPr/>
          <p:nvPr/>
        </p:nvSpPr>
        <p:spPr>
          <a:xfrm>
            <a:off x="777240" y="1463040"/>
            <a:ext cx="2194560" cy="713232"/>
          </a:xfrm>
          <a:prstGeom prst="rect">
            <a:avLst/>
          </a:prstGeom>
          <a:noFill/>
          <a:ln/>
        </p:spPr>
        <p:txBody>
          <a:bodyPr wrap="square" lIns="0" tIns="0" rIns="0" bIns="0" rtlCol="0" anchor="ctr"/>
          <a:lstStyle/>
          <a:p>
            <a:pPr marL="0" indent="0">
              <a:buNone/>
            </a:pPr>
            <a:r>
              <a:rPr lang="en-US" sz="1400" b="1" dirty="0">
                <a:solidFill>
                  <a:srgbClr val="1E4620"/>
                </a:solidFill>
                <a:latin typeface="Segoe UI" pitchFamily="34" charset="0"/>
                <a:ea typeface="Segoe UI" pitchFamily="34" charset="-122"/>
                <a:cs typeface="Segoe UI" pitchFamily="34" charset="-120"/>
              </a:rPr>
              <a:t>Leader</a:t>
            </a:r>
            <a:endParaRPr lang="en-US" sz="1400" dirty="0"/>
          </a:p>
        </p:txBody>
      </p:sp>
      <p:sp>
        <p:nvSpPr>
          <p:cNvPr id="7" name="role card">
            <a:extLst>
              <a:ext uri="{C183D7F6-B498-43B3-948B-1728B52AA6E4}">
                <adec:decorative xmlns:adec="http://schemas.microsoft.com/office/drawing/2017/decorative" val="1"/>
              </a:ext>
            </a:extLst>
          </p:cNvPr>
          <p:cNvSpPr/>
          <p:nvPr/>
        </p:nvSpPr>
        <p:spPr>
          <a:xfrm>
            <a:off x="3291840" y="1463040"/>
            <a:ext cx="2514600" cy="713232"/>
          </a:xfrm>
          <a:prstGeom prst="rect">
            <a:avLst/>
          </a:prstGeom>
          <a:solidFill>
            <a:srgbClr val="FFFFFF"/>
          </a:solidFill>
          <a:ln w="12700">
            <a:solidFill>
              <a:srgbClr val="E0D9C6"/>
            </a:solidFill>
            <a:prstDash val="solid"/>
          </a:ln>
        </p:spPr>
        <p:txBody>
          <a:bodyPr/>
          <a:lstStyle/>
          <a:p>
            <a:endParaRPr lang="en-US"/>
          </a:p>
        </p:txBody>
      </p:sp>
      <p:sp>
        <p:nvSpPr>
          <p:cNvPr id="8" name="card accent">
            <a:extLst>
              <a:ext uri="{C183D7F6-B498-43B3-948B-1728B52AA6E4}">
                <adec:decorative xmlns:adec="http://schemas.microsoft.com/office/drawing/2017/decorative" val="1"/>
              </a:ext>
            </a:extLst>
          </p:cNvPr>
          <p:cNvSpPr/>
          <p:nvPr/>
        </p:nvSpPr>
        <p:spPr>
          <a:xfrm>
            <a:off x="3291840" y="1463040"/>
            <a:ext cx="54864" cy="713232"/>
          </a:xfrm>
          <a:prstGeom prst="rect">
            <a:avLst/>
          </a:prstGeom>
          <a:solidFill>
            <a:srgbClr val="3E6B4A"/>
          </a:solidFill>
          <a:ln/>
        </p:spPr>
        <p:txBody>
          <a:bodyPr/>
          <a:lstStyle/>
          <a:p>
            <a:endParaRPr lang="en-US"/>
          </a:p>
        </p:txBody>
      </p:sp>
      <p:sp>
        <p:nvSpPr>
          <p:cNvPr id="9" name="Text 7"/>
          <p:cNvSpPr/>
          <p:nvPr/>
        </p:nvSpPr>
        <p:spPr>
          <a:xfrm>
            <a:off x="3520440" y="1463040"/>
            <a:ext cx="2194560" cy="713232"/>
          </a:xfrm>
          <a:prstGeom prst="rect">
            <a:avLst/>
          </a:prstGeom>
          <a:noFill/>
          <a:ln/>
        </p:spPr>
        <p:txBody>
          <a:bodyPr wrap="square" lIns="0" tIns="0" rIns="0" bIns="0" rtlCol="0" anchor="ctr"/>
          <a:lstStyle/>
          <a:p>
            <a:pPr marL="0" indent="0">
              <a:buNone/>
            </a:pPr>
            <a:r>
              <a:rPr lang="en-US" sz="1400" b="1" dirty="0">
                <a:solidFill>
                  <a:srgbClr val="1E4620"/>
                </a:solidFill>
                <a:latin typeface="Segoe UI" pitchFamily="34" charset="0"/>
                <a:ea typeface="Segoe UI" pitchFamily="34" charset="-122"/>
                <a:cs typeface="Segoe UI" pitchFamily="34" charset="-120"/>
              </a:rPr>
              <a:t>Listener</a:t>
            </a:r>
            <a:endParaRPr lang="en-US" sz="1400" dirty="0"/>
          </a:p>
        </p:txBody>
      </p:sp>
      <p:sp>
        <p:nvSpPr>
          <p:cNvPr id="10" name="role card">
            <a:extLst>
              <a:ext uri="{C183D7F6-B498-43B3-948B-1728B52AA6E4}">
                <adec:decorative xmlns:adec="http://schemas.microsoft.com/office/drawing/2017/decorative" val="1"/>
              </a:ext>
            </a:extLst>
          </p:cNvPr>
          <p:cNvSpPr/>
          <p:nvPr/>
        </p:nvSpPr>
        <p:spPr>
          <a:xfrm>
            <a:off x="6035040" y="1463040"/>
            <a:ext cx="2514600" cy="713232"/>
          </a:xfrm>
          <a:prstGeom prst="rect">
            <a:avLst/>
          </a:prstGeom>
          <a:solidFill>
            <a:srgbClr val="FFFFFF"/>
          </a:solidFill>
          <a:ln w="12700">
            <a:solidFill>
              <a:srgbClr val="E0D9C6"/>
            </a:solidFill>
            <a:prstDash val="solid"/>
          </a:ln>
        </p:spPr>
        <p:txBody>
          <a:bodyPr/>
          <a:lstStyle/>
          <a:p>
            <a:endParaRPr lang="en-US"/>
          </a:p>
        </p:txBody>
      </p:sp>
      <p:sp>
        <p:nvSpPr>
          <p:cNvPr id="11" name="card accent">
            <a:extLst>
              <a:ext uri="{C183D7F6-B498-43B3-948B-1728B52AA6E4}">
                <adec:decorative xmlns:adec="http://schemas.microsoft.com/office/drawing/2017/decorative" val="1"/>
              </a:ext>
            </a:extLst>
          </p:cNvPr>
          <p:cNvSpPr/>
          <p:nvPr/>
        </p:nvSpPr>
        <p:spPr>
          <a:xfrm>
            <a:off x="6035040" y="1463040"/>
            <a:ext cx="54864" cy="713232"/>
          </a:xfrm>
          <a:prstGeom prst="rect">
            <a:avLst/>
          </a:prstGeom>
          <a:solidFill>
            <a:srgbClr val="3E6B4A"/>
          </a:solidFill>
          <a:ln/>
        </p:spPr>
        <p:txBody>
          <a:bodyPr/>
          <a:lstStyle/>
          <a:p>
            <a:endParaRPr lang="en-US"/>
          </a:p>
        </p:txBody>
      </p:sp>
      <p:sp>
        <p:nvSpPr>
          <p:cNvPr id="12" name="Text 10"/>
          <p:cNvSpPr/>
          <p:nvPr/>
        </p:nvSpPr>
        <p:spPr>
          <a:xfrm>
            <a:off x="6263640" y="1463040"/>
            <a:ext cx="2194560" cy="713232"/>
          </a:xfrm>
          <a:prstGeom prst="rect">
            <a:avLst/>
          </a:prstGeom>
          <a:noFill/>
          <a:ln/>
        </p:spPr>
        <p:txBody>
          <a:bodyPr wrap="square" lIns="0" tIns="0" rIns="0" bIns="0" rtlCol="0" anchor="ctr"/>
          <a:lstStyle/>
          <a:p>
            <a:pPr marL="0" indent="0">
              <a:buNone/>
            </a:pPr>
            <a:r>
              <a:rPr lang="en-US" sz="1400" b="1" dirty="0">
                <a:solidFill>
                  <a:srgbClr val="1E4620"/>
                </a:solidFill>
                <a:latin typeface="Segoe UI" pitchFamily="34" charset="0"/>
                <a:ea typeface="Segoe UI" pitchFamily="34" charset="-122"/>
                <a:cs typeface="Segoe UI" pitchFamily="34" charset="-120"/>
              </a:rPr>
              <a:t>Ambassador</a:t>
            </a:r>
            <a:endParaRPr lang="en-US" sz="1400" dirty="0"/>
          </a:p>
        </p:txBody>
      </p:sp>
      <p:sp>
        <p:nvSpPr>
          <p:cNvPr id="13" name="role card">
            <a:extLst>
              <a:ext uri="{C183D7F6-B498-43B3-948B-1728B52AA6E4}">
                <adec:decorative xmlns:adec="http://schemas.microsoft.com/office/drawing/2017/decorative" val="1"/>
              </a:ext>
            </a:extLst>
          </p:cNvPr>
          <p:cNvSpPr/>
          <p:nvPr/>
        </p:nvSpPr>
        <p:spPr>
          <a:xfrm>
            <a:off x="548640" y="2331720"/>
            <a:ext cx="2514600" cy="713232"/>
          </a:xfrm>
          <a:prstGeom prst="rect">
            <a:avLst/>
          </a:prstGeom>
          <a:solidFill>
            <a:srgbClr val="FFFFFF"/>
          </a:solidFill>
          <a:ln w="12700">
            <a:solidFill>
              <a:srgbClr val="E0D9C6"/>
            </a:solidFill>
            <a:prstDash val="solid"/>
          </a:ln>
        </p:spPr>
        <p:txBody>
          <a:bodyPr/>
          <a:lstStyle/>
          <a:p>
            <a:endParaRPr lang="en-US"/>
          </a:p>
        </p:txBody>
      </p:sp>
      <p:sp>
        <p:nvSpPr>
          <p:cNvPr id="14" name="card accent">
            <a:extLst>
              <a:ext uri="{C183D7F6-B498-43B3-948B-1728B52AA6E4}">
                <adec:decorative xmlns:adec="http://schemas.microsoft.com/office/drawing/2017/decorative" val="1"/>
              </a:ext>
            </a:extLst>
          </p:cNvPr>
          <p:cNvSpPr/>
          <p:nvPr/>
        </p:nvSpPr>
        <p:spPr>
          <a:xfrm>
            <a:off x="548640" y="2331720"/>
            <a:ext cx="54864" cy="713232"/>
          </a:xfrm>
          <a:prstGeom prst="rect">
            <a:avLst/>
          </a:prstGeom>
          <a:solidFill>
            <a:srgbClr val="3E6B4A"/>
          </a:solidFill>
          <a:ln/>
        </p:spPr>
        <p:txBody>
          <a:bodyPr/>
          <a:lstStyle/>
          <a:p>
            <a:endParaRPr lang="en-US"/>
          </a:p>
        </p:txBody>
      </p:sp>
      <p:sp>
        <p:nvSpPr>
          <p:cNvPr id="15" name="Text 13"/>
          <p:cNvSpPr/>
          <p:nvPr/>
        </p:nvSpPr>
        <p:spPr>
          <a:xfrm>
            <a:off x="777240" y="2331720"/>
            <a:ext cx="2194560" cy="713232"/>
          </a:xfrm>
          <a:prstGeom prst="rect">
            <a:avLst/>
          </a:prstGeom>
          <a:noFill/>
          <a:ln/>
        </p:spPr>
        <p:txBody>
          <a:bodyPr wrap="square" lIns="0" tIns="0" rIns="0" bIns="0" rtlCol="0" anchor="ctr"/>
          <a:lstStyle/>
          <a:p>
            <a:pPr marL="0" indent="0">
              <a:buNone/>
            </a:pPr>
            <a:r>
              <a:rPr lang="en-US" sz="1400" b="1" dirty="0">
                <a:solidFill>
                  <a:srgbClr val="1E4620"/>
                </a:solidFill>
                <a:latin typeface="Segoe UI" pitchFamily="34" charset="0"/>
                <a:ea typeface="Segoe UI" pitchFamily="34" charset="-122"/>
                <a:cs typeface="Segoe UI" pitchFamily="34" charset="-120"/>
              </a:rPr>
              <a:t>Problem Solver</a:t>
            </a:r>
            <a:endParaRPr lang="en-US" sz="1400" dirty="0"/>
          </a:p>
        </p:txBody>
      </p:sp>
      <p:sp>
        <p:nvSpPr>
          <p:cNvPr id="16" name="role card">
            <a:extLst>
              <a:ext uri="{C183D7F6-B498-43B3-948B-1728B52AA6E4}">
                <adec:decorative xmlns:adec="http://schemas.microsoft.com/office/drawing/2017/decorative" val="1"/>
              </a:ext>
            </a:extLst>
          </p:cNvPr>
          <p:cNvSpPr/>
          <p:nvPr/>
        </p:nvSpPr>
        <p:spPr>
          <a:xfrm>
            <a:off x="3291840" y="2331720"/>
            <a:ext cx="2514600" cy="713232"/>
          </a:xfrm>
          <a:prstGeom prst="rect">
            <a:avLst/>
          </a:prstGeom>
          <a:solidFill>
            <a:srgbClr val="FFFFFF"/>
          </a:solidFill>
          <a:ln w="12700">
            <a:solidFill>
              <a:srgbClr val="E0D9C6"/>
            </a:solidFill>
            <a:prstDash val="solid"/>
          </a:ln>
        </p:spPr>
        <p:txBody>
          <a:bodyPr/>
          <a:lstStyle/>
          <a:p>
            <a:endParaRPr lang="en-US"/>
          </a:p>
        </p:txBody>
      </p:sp>
      <p:sp>
        <p:nvSpPr>
          <p:cNvPr id="17" name="card accent">
            <a:extLst>
              <a:ext uri="{C183D7F6-B498-43B3-948B-1728B52AA6E4}">
                <adec:decorative xmlns:adec="http://schemas.microsoft.com/office/drawing/2017/decorative" val="1"/>
              </a:ext>
            </a:extLst>
          </p:cNvPr>
          <p:cNvSpPr/>
          <p:nvPr/>
        </p:nvSpPr>
        <p:spPr>
          <a:xfrm>
            <a:off x="3291840" y="2331720"/>
            <a:ext cx="54864" cy="713232"/>
          </a:xfrm>
          <a:prstGeom prst="rect">
            <a:avLst/>
          </a:prstGeom>
          <a:solidFill>
            <a:srgbClr val="3E6B4A"/>
          </a:solidFill>
          <a:ln/>
        </p:spPr>
        <p:txBody>
          <a:bodyPr/>
          <a:lstStyle/>
          <a:p>
            <a:endParaRPr lang="en-US"/>
          </a:p>
        </p:txBody>
      </p:sp>
      <p:sp>
        <p:nvSpPr>
          <p:cNvPr id="18" name="Text 16"/>
          <p:cNvSpPr/>
          <p:nvPr/>
        </p:nvSpPr>
        <p:spPr>
          <a:xfrm>
            <a:off x="3520440" y="2331720"/>
            <a:ext cx="2194560" cy="713232"/>
          </a:xfrm>
          <a:prstGeom prst="rect">
            <a:avLst/>
          </a:prstGeom>
          <a:noFill/>
          <a:ln/>
        </p:spPr>
        <p:txBody>
          <a:bodyPr wrap="square" lIns="0" tIns="0" rIns="0" bIns="0" rtlCol="0" anchor="ctr"/>
          <a:lstStyle/>
          <a:p>
            <a:pPr marL="0" indent="0">
              <a:buNone/>
            </a:pPr>
            <a:r>
              <a:rPr lang="en-US" sz="1400" b="1" dirty="0">
                <a:solidFill>
                  <a:srgbClr val="1E4620"/>
                </a:solidFill>
                <a:latin typeface="Segoe UI" pitchFamily="34" charset="0"/>
                <a:ea typeface="Segoe UI" pitchFamily="34" charset="-122"/>
                <a:cs typeface="Segoe UI" pitchFamily="34" charset="-120"/>
              </a:rPr>
              <a:t>Motivator</a:t>
            </a:r>
            <a:endParaRPr lang="en-US" sz="1400" dirty="0"/>
          </a:p>
        </p:txBody>
      </p:sp>
      <p:sp>
        <p:nvSpPr>
          <p:cNvPr id="19" name="role card">
            <a:extLst>
              <a:ext uri="{C183D7F6-B498-43B3-948B-1728B52AA6E4}">
                <adec:decorative xmlns:adec="http://schemas.microsoft.com/office/drawing/2017/decorative" val="1"/>
              </a:ext>
            </a:extLst>
          </p:cNvPr>
          <p:cNvSpPr/>
          <p:nvPr/>
        </p:nvSpPr>
        <p:spPr>
          <a:xfrm>
            <a:off x="6035040" y="2331720"/>
            <a:ext cx="2514600" cy="713232"/>
          </a:xfrm>
          <a:prstGeom prst="rect">
            <a:avLst/>
          </a:prstGeom>
          <a:solidFill>
            <a:srgbClr val="FFFFFF"/>
          </a:solidFill>
          <a:ln w="12700">
            <a:solidFill>
              <a:srgbClr val="E0D9C6"/>
            </a:solidFill>
            <a:prstDash val="solid"/>
          </a:ln>
        </p:spPr>
        <p:txBody>
          <a:bodyPr/>
          <a:lstStyle/>
          <a:p>
            <a:endParaRPr lang="en-US"/>
          </a:p>
        </p:txBody>
      </p:sp>
      <p:sp>
        <p:nvSpPr>
          <p:cNvPr id="20" name="card accent">
            <a:extLst>
              <a:ext uri="{C183D7F6-B498-43B3-948B-1728B52AA6E4}">
                <adec:decorative xmlns:adec="http://schemas.microsoft.com/office/drawing/2017/decorative" val="1"/>
              </a:ext>
            </a:extLst>
          </p:cNvPr>
          <p:cNvSpPr/>
          <p:nvPr/>
        </p:nvSpPr>
        <p:spPr>
          <a:xfrm>
            <a:off x="6035040" y="2331720"/>
            <a:ext cx="54864" cy="713232"/>
          </a:xfrm>
          <a:prstGeom prst="rect">
            <a:avLst/>
          </a:prstGeom>
          <a:solidFill>
            <a:srgbClr val="3E6B4A"/>
          </a:solidFill>
          <a:ln/>
        </p:spPr>
        <p:txBody>
          <a:bodyPr/>
          <a:lstStyle/>
          <a:p>
            <a:endParaRPr lang="en-US"/>
          </a:p>
        </p:txBody>
      </p:sp>
      <p:sp>
        <p:nvSpPr>
          <p:cNvPr id="21" name="Text 19"/>
          <p:cNvSpPr/>
          <p:nvPr/>
        </p:nvSpPr>
        <p:spPr>
          <a:xfrm>
            <a:off x="6263640" y="2331720"/>
            <a:ext cx="2194560" cy="713232"/>
          </a:xfrm>
          <a:prstGeom prst="rect">
            <a:avLst/>
          </a:prstGeom>
          <a:noFill/>
          <a:ln/>
        </p:spPr>
        <p:txBody>
          <a:bodyPr wrap="square" lIns="0" tIns="0" rIns="0" bIns="0" rtlCol="0" anchor="ctr"/>
          <a:lstStyle/>
          <a:p>
            <a:pPr marL="0" indent="0">
              <a:buNone/>
            </a:pPr>
            <a:r>
              <a:rPr lang="en-US" sz="1400" b="1" dirty="0">
                <a:solidFill>
                  <a:srgbClr val="1E4620"/>
                </a:solidFill>
                <a:latin typeface="Segoe UI" pitchFamily="34" charset="0"/>
                <a:ea typeface="Segoe UI" pitchFamily="34" charset="-122"/>
                <a:cs typeface="Segoe UI" pitchFamily="34" charset="-120"/>
              </a:rPr>
              <a:t>Stewardship Manager</a:t>
            </a:r>
            <a:endParaRPr lang="en-US" sz="1400" dirty="0"/>
          </a:p>
        </p:txBody>
      </p:sp>
      <p:sp>
        <p:nvSpPr>
          <p:cNvPr id="22" name="Text 20"/>
          <p:cNvSpPr/>
          <p:nvPr/>
        </p:nvSpPr>
        <p:spPr>
          <a:xfrm>
            <a:off x="548640" y="3310128"/>
            <a:ext cx="4572000" cy="320040"/>
          </a:xfrm>
          <a:prstGeom prst="rect">
            <a:avLst/>
          </a:prstGeom>
          <a:noFill/>
          <a:ln/>
        </p:spPr>
        <p:txBody>
          <a:bodyPr wrap="square" lIns="0" tIns="0" rIns="0" bIns="0" rtlCol="0" anchor="ctr"/>
          <a:lstStyle/>
          <a:p>
            <a:pPr marL="0" indent="0">
              <a:buNone/>
            </a:pPr>
            <a:r>
              <a:rPr lang="en-US" sz="1300" b="1" kern="0" spc="150" dirty="0">
                <a:solidFill>
                  <a:srgbClr val="B08A2E"/>
                </a:solidFill>
                <a:latin typeface="Segoe UI" pitchFamily="34" charset="0"/>
                <a:ea typeface="Segoe UI" pitchFamily="34" charset="-122"/>
                <a:cs typeface="Segoe UI" pitchFamily="34" charset="-120"/>
              </a:rPr>
              <a:t>BEHIND THE SCENES</a:t>
            </a:r>
            <a:endParaRPr lang="en-US" sz="1300" dirty="0"/>
          </a:p>
        </p:txBody>
      </p:sp>
      <p:sp>
        <p:nvSpPr>
          <p:cNvPr id="23" name="Text 21"/>
          <p:cNvSpPr/>
          <p:nvPr/>
        </p:nvSpPr>
        <p:spPr>
          <a:xfrm>
            <a:off x="548640" y="3657600"/>
            <a:ext cx="8046720" cy="1280160"/>
          </a:xfrm>
          <a:prstGeom prst="rect">
            <a:avLst/>
          </a:prstGeom>
          <a:noFill/>
          <a:ln/>
        </p:spPr>
        <p:txBody>
          <a:bodyPr wrap="square" lIns="0" tIns="0" rIns="0" bIns="0" rtlCol="0" anchor="t"/>
          <a:lstStyle/>
          <a:p>
            <a:pPr marL="228600" indent="-228600">
              <a:spcAft>
                <a:spcPts val="700"/>
              </a:spcAft>
              <a:buSzPct val="100000"/>
              <a:buChar char="•"/>
            </a:pPr>
            <a:r>
              <a:rPr lang="en-US" sz="1300" dirty="0">
                <a:solidFill>
                  <a:srgbClr val="2B2A26"/>
                </a:solidFill>
                <a:latin typeface="Segoe UI" pitchFamily="34" charset="0"/>
                <a:ea typeface="Segoe UI" pitchFamily="34" charset="-122"/>
                <a:cs typeface="Segoe UI" pitchFamily="34" charset="-120"/>
              </a:rPr>
              <a:t>Building consensus — agreement and cooperation</a:t>
            </a:r>
            <a:endParaRPr lang="en-US" sz="1300" dirty="0"/>
          </a:p>
          <a:p>
            <a:pPr marL="228600" indent="-228600">
              <a:spcAft>
                <a:spcPts val="700"/>
              </a:spcAft>
              <a:buSzPct val="100000"/>
              <a:buChar char="•"/>
            </a:pPr>
            <a:r>
              <a:rPr lang="en-US" sz="1300" dirty="0">
                <a:solidFill>
                  <a:srgbClr val="2B2A26"/>
                </a:solidFill>
                <a:latin typeface="Segoe UI" pitchFamily="34" charset="0"/>
                <a:ea typeface="Segoe UI" pitchFamily="34" charset="-122"/>
                <a:cs typeface="Segoe UI" pitchFamily="34" charset="-120"/>
              </a:rPr>
              <a:t>Answering member concerns</a:t>
            </a:r>
            <a:endParaRPr lang="en-US" sz="1300" dirty="0"/>
          </a:p>
          <a:p>
            <a:pPr marL="228600" indent="-228600">
              <a:spcAft>
                <a:spcPts val="700"/>
              </a:spcAft>
              <a:buSzPct val="100000"/>
              <a:buChar char="•"/>
            </a:pPr>
            <a:r>
              <a:rPr lang="en-US" sz="1300" dirty="0">
                <a:solidFill>
                  <a:srgbClr val="2B2A26"/>
                </a:solidFill>
                <a:latin typeface="Segoe UI" pitchFamily="34" charset="0"/>
                <a:ea typeface="Segoe UI" pitchFamily="34" charset="-122"/>
                <a:cs typeface="Segoe UI" pitchFamily="34" charset="-120"/>
              </a:rPr>
              <a:t>Encouraging volunteers</a:t>
            </a:r>
            <a:endParaRPr lang="en-US" sz="1300" dirty="0"/>
          </a:p>
          <a:p>
            <a:pPr marL="228600" indent="-228600">
              <a:spcAft>
                <a:spcPts val="700"/>
              </a:spcAft>
              <a:buSzPct val="100000"/>
              <a:buChar char="•"/>
            </a:pPr>
            <a:r>
              <a:rPr lang="en-US" sz="1300" dirty="0">
                <a:solidFill>
                  <a:srgbClr val="2B2A26"/>
                </a:solidFill>
                <a:latin typeface="Segoe UI" pitchFamily="34" charset="0"/>
                <a:ea typeface="Segoe UI" pitchFamily="34" charset="-122"/>
                <a:cs typeface="Segoe UI" pitchFamily="34" charset="-120"/>
              </a:rPr>
              <a:t>Helping state leaders succeed, which helps clubs succeed</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Volunteers planting flowers together in a community garden bed"/>
          <p:cNvPicPr>
            <a:picLocks noChangeAspect="1"/>
          </p:cNvPicPr>
          <p:nvPr/>
        </p:nvPicPr>
        <p:blipFill>
          <a:blip r:embed="rId3"/>
          <a:srcRect l="23630" r="23630"/>
          <a:stretch/>
        </p:blipFill>
        <p:spPr>
          <a:xfrm>
            <a:off x="5074920" y="0"/>
            <a:ext cx="4069080" cy="5143500"/>
          </a:xfrm>
          <a:prstGeom prst="rect">
            <a:avLst/>
          </a:prstGeom>
        </p:spPr>
      </p:pic>
      <p:sp>
        <p:nvSpPr>
          <p:cNvPr id="3" name="Text 0"/>
          <p:cNvSpPr>
            <a:spLocks noGrp="1"/>
          </p:cNvSpPr>
          <p:nvPr>
            <p:ph type="title" idx="100" hasCustomPrompt="1"/>
          </p:nvPr>
        </p:nvSpPr>
        <p:spPr>
          <a:xfrm>
            <a:off x="548640" y="457200"/>
            <a:ext cx="3977640" cy="822960"/>
          </a:xfrm>
          <a:prstGeom prst="rect">
            <a:avLst/>
          </a:prstGeom>
          <a:noFill/>
          <a:ln/>
        </p:spPr>
        <p:txBody>
          <a:bodyPr wrap="square" lIns="0" tIns="0" rIns="0" bIns="0" rtlCol="0" anchor="ctr"/>
          <a:lstStyle/>
          <a:p>
            <a:pPr marL="0" indent="0">
              <a:buNone/>
            </a:pPr>
            <a:r>
              <a:rPr lang="en-US" sz="2300" b="1" dirty="0">
                <a:solidFill>
                  <a:srgbClr val="1E4620"/>
                </a:solidFill>
                <a:latin typeface="Georgia" pitchFamily="34" charset="0"/>
                <a:ea typeface="Georgia" pitchFamily="34" charset="-122"/>
                <a:cs typeface="Georgia" pitchFamily="34" charset="-120"/>
              </a:rPr>
              <a:t>PLANT AMERICA and Mission Impact</a:t>
            </a:r>
            <a:endParaRPr lang="en-US" sz="2300" dirty="0"/>
          </a:p>
        </p:txBody>
      </p:sp>
      <p:sp>
        <p:nvSpPr>
          <p:cNvPr id="4" name="Text 1"/>
          <p:cNvSpPr/>
          <p:nvPr/>
        </p:nvSpPr>
        <p:spPr>
          <a:xfrm>
            <a:off x="548640" y="1298448"/>
            <a:ext cx="4206240" cy="320040"/>
          </a:xfrm>
          <a:prstGeom prst="rect">
            <a:avLst/>
          </a:prstGeom>
          <a:noFill/>
          <a:ln/>
        </p:spPr>
        <p:txBody>
          <a:bodyPr wrap="square" lIns="0" tIns="0" rIns="0" bIns="0" rtlCol="0" anchor="ctr"/>
          <a:lstStyle/>
          <a:p>
            <a:pPr marL="0" indent="0">
              <a:buNone/>
            </a:pPr>
            <a:r>
              <a:rPr lang="en-US" sz="1400" i="1" dirty="0">
                <a:solidFill>
                  <a:srgbClr val="3E6B4A"/>
                </a:solidFill>
                <a:latin typeface="Georgia" pitchFamily="34" charset="0"/>
                <a:ea typeface="Georgia" pitchFamily="34" charset="-122"/>
                <a:cs typeface="Georgia" pitchFamily="34" charset="-120"/>
              </a:rPr>
              <a:t>Turning vision into action</a:t>
            </a:r>
            <a:endParaRPr lang="en-US" sz="1400" dirty="0"/>
          </a:p>
        </p:txBody>
      </p:sp>
      <p:sp>
        <p:nvSpPr>
          <p:cNvPr id="5" name="accent rule">
            <a:extLst>
              <a:ext uri="{C183D7F6-B498-43B3-948B-1728B52AA6E4}">
                <adec:decorative xmlns:adec="http://schemas.microsoft.com/office/drawing/2017/decorative" val="1"/>
              </a:ext>
            </a:extLst>
          </p:cNvPr>
          <p:cNvSpPr/>
          <p:nvPr/>
        </p:nvSpPr>
        <p:spPr>
          <a:xfrm>
            <a:off x="548640" y="1691640"/>
            <a:ext cx="1005840" cy="32004"/>
          </a:xfrm>
          <a:prstGeom prst="rect">
            <a:avLst/>
          </a:prstGeom>
          <a:solidFill>
            <a:srgbClr val="B08A2E"/>
          </a:solidFill>
          <a:ln/>
        </p:spPr>
        <p:txBody>
          <a:bodyPr/>
          <a:lstStyle/>
          <a:p>
            <a:endParaRPr lang="en-US"/>
          </a:p>
        </p:txBody>
      </p:sp>
      <p:sp>
        <p:nvSpPr>
          <p:cNvPr id="6" name="Text 3"/>
          <p:cNvSpPr/>
          <p:nvPr/>
        </p:nvSpPr>
        <p:spPr>
          <a:xfrm>
            <a:off x="548640" y="1920240"/>
            <a:ext cx="2697480" cy="1645920"/>
          </a:xfrm>
          <a:prstGeom prst="rect">
            <a:avLst/>
          </a:prstGeom>
          <a:noFill/>
          <a:ln/>
        </p:spPr>
        <p:txBody>
          <a:bodyPr wrap="square" lIns="0" tIns="0" rIns="0" bIns="0" rtlCol="0" anchor="t"/>
          <a:lstStyle/>
          <a:p>
            <a:pPr marL="228600" indent="-228600">
              <a:spcAft>
                <a:spcPts val="700"/>
              </a:spcAft>
              <a:buSzPct val="100000"/>
              <a:buChar char="•"/>
            </a:pPr>
            <a:r>
              <a:rPr lang="en-US" sz="1300" dirty="0">
                <a:solidFill>
                  <a:srgbClr val="2B2A26"/>
                </a:solidFill>
                <a:latin typeface="Segoe UI" pitchFamily="34" charset="0"/>
                <a:ea typeface="Segoe UI" pitchFamily="34" charset="-122"/>
                <a:cs typeface="Segoe UI" pitchFamily="34" charset="-120"/>
              </a:rPr>
              <a:t>Environmental stewardship</a:t>
            </a:r>
            <a:endParaRPr lang="en-US" sz="1300" dirty="0"/>
          </a:p>
          <a:p>
            <a:pPr marL="228600" indent="-228600">
              <a:spcAft>
                <a:spcPts val="700"/>
              </a:spcAft>
              <a:buSzPct val="100000"/>
              <a:buChar char="•"/>
            </a:pPr>
            <a:r>
              <a:rPr lang="en-US" sz="1300" dirty="0">
                <a:solidFill>
                  <a:srgbClr val="2B2A26"/>
                </a:solidFill>
                <a:latin typeface="Segoe UI" pitchFamily="34" charset="0"/>
                <a:ea typeface="Segoe UI" pitchFamily="34" charset="-122"/>
                <a:cs typeface="Segoe UI" pitchFamily="34" charset="-120"/>
              </a:rPr>
              <a:t>Community beautification</a:t>
            </a:r>
            <a:endParaRPr lang="en-US" sz="1300" dirty="0"/>
          </a:p>
          <a:p>
            <a:pPr marL="228600" indent="-228600">
              <a:spcAft>
                <a:spcPts val="700"/>
              </a:spcAft>
              <a:buSzPct val="100000"/>
              <a:buChar char="•"/>
            </a:pPr>
            <a:r>
              <a:rPr lang="en-US" sz="1300" dirty="0">
                <a:solidFill>
                  <a:srgbClr val="2B2A26"/>
                </a:solidFill>
                <a:latin typeface="Segoe UI" pitchFamily="34" charset="0"/>
                <a:ea typeface="Segoe UI" pitchFamily="34" charset="-122"/>
                <a:cs typeface="Segoe UI" pitchFamily="34" charset="-120"/>
              </a:rPr>
              <a:t>Education</a:t>
            </a:r>
            <a:endParaRPr lang="en-US" sz="1300" dirty="0"/>
          </a:p>
          <a:p>
            <a:pPr marL="228600" indent="-228600">
              <a:spcAft>
                <a:spcPts val="700"/>
              </a:spcAft>
              <a:buSzPct val="100000"/>
              <a:buChar char="•"/>
            </a:pPr>
            <a:r>
              <a:rPr lang="en-US" sz="1300" dirty="0">
                <a:solidFill>
                  <a:srgbClr val="2B2A26"/>
                </a:solidFill>
                <a:latin typeface="Segoe UI" pitchFamily="34" charset="0"/>
                <a:ea typeface="Segoe UI" pitchFamily="34" charset="-122"/>
                <a:cs typeface="Segoe UI" pitchFamily="34" charset="-120"/>
              </a:rPr>
              <a:t>Youth engagement</a:t>
            </a:r>
            <a:endParaRPr lang="en-US" sz="1300" dirty="0"/>
          </a:p>
          <a:p>
            <a:pPr marL="228600" indent="-228600">
              <a:spcAft>
                <a:spcPts val="700"/>
              </a:spcAft>
              <a:buSzPct val="100000"/>
              <a:buChar char="•"/>
            </a:pPr>
            <a:r>
              <a:rPr lang="en-US" sz="1300" dirty="0">
                <a:solidFill>
                  <a:srgbClr val="2B2A26"/>
                </a:solidFill>
                <a:latin typeface="Segoe UI" pitchFamily="34" charset="0"/>
                <a:ea typeface="Segoe UI" pitchFamily="34" charset="-122"/>
                <a:cs typeface="Segoe UI" pitchFamily="34" charset="-120"/>
              </a:rPr>
              <a:t>Gardening activities at state and club level</a:t>
            </a:r>
            <a:endParaRPr lang="en-US" sz="1300" dirty="0"/>
          </a:p>
        </p:txBody>
      </p:sp>
      <p:pic>
        <p:nvPicPr>
          <p:cNvPr id="7" name="Image 1" descr="PLANT AMERICA logo, National Garden Clubs"/>
          <p:cNvPicPr>
            <a:picLocks noChangeAspect="1"/>
          </p:cNvPicPr>
          <p:nvPr/>
        </p:nvPicPr>
        <p:blipFill>
          <a:blip r:embed="rId4"/>
          <a:stretch>
            <a:fillRect/>
          </a:stretch>
        </p:blipFill>
        <p:spPr>
          <a:xfrm>
            <a:off x="3439403" y="1874520"/>
            <a:ext cx="1305074" cy="1691640"/>
          </a:xfrm>
          <a:prstGeom prst="rect">
            <a:avLst/>
          </a:prstGeom>
        </p:spPr>
      </p:pic>
      <p:sp>
        <p:nvSpPr>
          <p:cNvPr id="8" name="highlight panel">
            <a:extLst>
              <a:ext uri="{C183D7F6-B498-43B3-948B-1728B52AA6E4}">
                <adec:decorative xmlns:adec="http://schemas.microsoft.com/office/drawing/2017/decorative" val="1"/>
              </a:ext>
            </a:extLst>
          </p:cNvPr>
          <p:cNvSpPr/>
          <p:nvPr/>
        </p:nvSpPr>
        <p:spPr>
          <a:xfrm>
            <a:off x="548640" y="3657600"/>
            <a:ext cx="4206240" cy="1051560"/>
          </a:xfrm>
          <a:prstGeom prst="rect">
            <a:avLst/>
          </a:prstGeom>
          <a:solidFill>
            <a:srgbClr val="EFEADB"/>
          </a:solidFill>
          <a:ln/>
        </p:spPr>
        <p:txBody>
          <a:bodyPr/>
          <a:lstStyle/>
          <a:p>
            <a:endParaRPr lang="en-US"/>
          </a:p>
        </p:txBody>
      </p:sp>
      <p:sp>
        <p:nvSpPr>
          <p:cNvPr id="9" name="panel accent bar">
            <a:extLst>
              <a:ext uri="{C183D7F6-B498-43B3-948B-1728B52AA6E4}">
                <adec:decorative xmlns:adec="http://schemas.microsoft.com/office/drawing/2017/decorative" val="1"/>
              </a:ext>
            </a:extLst>
          </p:cNvPr>
          <p:cNvSpPr/>
          <p:nvPr/>
        </p:nvSpPr>
        <p:spPr>
          <a:xfrm>
            <a:off x="548640" y="3657600"/>
            <a:ext cx="64008" cy="1051560"/>
          </a:xfrm>
          <a:prstGeom prst="rect">
            <a:avLst/>
          </a:prstGeom>
          <a:solidFill>
            <a:srgbClr val="B08A2E"/>
          </a:solidFill>
          <a:ln/>
        </p:spPr>
        <p:txBody>
          <a:bodyPr/>
          <a:lstStyle/>
          <a:p>
            <a:endParaRPr lang="en-US"/>
          </a:p>
        </p:txBody>
      </p:sp>
      <p:sp>
        <p:nvSpPr>
          <p:cNvPr id="10" name="Text 6"/>
          <p:cNvSpPr/>
          <p:nvPr/>
        </p:nvSpPr>
        <p:spPr>
          <a:xfrm>
            <a:off x="804672" y="3767328"/>
            <a:ext cx="3749040" cy="832104"/>
          </a:xfrm>
          <a:prstGeom prst="rect">
            <a:avLst/>
          </a:prstGeom>
          <a:noFill/>
          <a:ln/>
        </p:spPr>
        <p:txBody>
          <a:bodyPr wrap="square" lIns="0" tIns="0" rIns="0" bIns="0" rtlCol="0" anchor="ctr"/>
          <a:lstStyle/>
          <a:p>
            <a:pPr marL="0" indent="0">
              <a:buNone/>
            </a:pPr>
            <a:r>
              <a:rPr lang="en-US" sz="1100" b="1" kern="0" spc="150" dirty="0">
                <a:solidFill>
                  <a:srgbClr val="B08A2E"/>
                </a:solidFill>
                <a:latin typeface="Segoe UI" pitchFamily="34" charset="0"/>
                <a:ea typeface="Segoe UI" pitchFamily="34" charset="-122"/>
                <a:cs typeface="Segoe UI" pitchFamily="34" charset="-120"/>
              </a:rPr>
              <a:t>TAKEAWAY</a:t>
            </a:r>
            <a:endParaRPr lang="en-US" sz="1100" dirty="0"/>
          </a:p>
          <a:p>
            <a:pPr marL="0" indent="0">
              <a:buNone/>
            </a:pPr>
            <a:r>
              <a:rPr lang="en-US" sz="1300" i="1" dirty="0">
                <a:solidFill>
                  <a:srgbClr val="2B2A26"/>
                </a:solidFill>
                <a:latin typeface="Segoe UI" pitchFamily="34" charset="0"/>
                <a:ea typeface="Segoe UI" pitchFamily="34" charset="-122"/>
                <a:cs typeface="Segoe UI" pitchFamily="34" charset="-120"/>
              </a:rPr>
              <a:t>The true measure of success is the impact clubs make in their communities through mission-driven projects.</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1"/>
          <p:cNvSpPr>
            <a:spLocks noGrp="1"/>
          </p:cNvSpPr>
          <p:nvPr>
            <p:ph type="title" idx="101" hasCustomPrompt="1"/>
          </p:nvPr>
        </p:nvSpPr>
        <p:spPr>
          <a:xfrm>
            <a:off x="548640" y="384048"/>
            <a:ext cx="8046720" cy="685800"/>
          </a:xfrm>
          <a:prstGeom prst="rect">
            <a:avLst/>
          </a:prstGeom>
          <a:noFill/>
          <a:ln/>
        </p:spPr>
        <p:txBody>
          <a:bodyPr wrap="square" lIns="0" tIns="0" rIns="0" bIns="0" rtlCol="0" anchor="ctr"/>
          <a:lstStyle/>
          <a:p>
            <a:pPr marL="0" indent="0">
              <a:buNone/>
            </a:pPr>
            <a:r>
              <a:rPr lang="en-US" sz="2600" b="1" dirty="0">
                <a:solidFill>
                  <a:srgbClr val="1E4620"/>
                </a:solidFill>
                <a:latin typeface="Georgia" pitchFamily="34" charset="0"/>
                <a:ea typeface="Georgia" pitchFamily="34" charset="-122"/>
                <a:cs typeface="Georgia" pitchFamily="34" charset="-120"/>
              </a:rPr>
              <a:t>Strengthening the Organization: Governance Matters</a:t>
            </a:r>
            <a:endParaRPr lang="en-US" sz="2600" dirty="0"/>
          </a:p>
        </p:txBody>
      </p:sp>
      <p:sp>
        <p:nvSpPr>
          <p:cNvPr id="3" name="accent rule">
            <a:extLst>
              <a:ext uri="{C183D7F6-B498-43B3-948B-1728B52AA6E4}">
                <adec:decorative xmlns:adec="http://schemas.microsoft.com/office/drawing/2017/decorative" val="1"/>
              </a:ext>
            </a:extLst>
          </p:cNvPr>
          <p:cNvSpPr/>
          <p:nvPr/>
        </p:nvSpPr>
        <p:spPr>
          <a:xfrm>
            <a:off x="548640" y="1170432"/>
            <a:ext cx="1005840" cy="32004"/>
          </a:xfrm>
          <a:prstGeom prst="rect">
            <a:avLst/>
          </a:prstGeom>
          <a:solidFill>
            <a:srgbClr val="B08A2E"/>
          </a:solidFill>
          <a:ln/>
        </p:spPr>
        <p:txBody>
          <a:bodyPr/>
          <a:lstStyle/>
          <a:p>
            <a:endParaRPr lang="en-US"/>
          </a:p>
        </p:txBody>
      </p:sp>
      <p:sp>
        <p:nvSpPr>
          <p:cNvPr id="4" name="Text 2"/>
          <p:cNvSpPr/>
          <p:nvPr/>
        </p:nvSpPr>
        <p:spPr>
          <a:xfrm>
            <a:off x="548640" y="1371600"/>
            <a:ext cx="8046720" cy="365760"/>
          </a:xfrm>
          <a:prstGeom prst="rect">
            <a:avLst/>
          </a:prstGeom>
          <a:noFill/>
          <a:ln/>
        </p:spPr>
        <p:txBody>
          <a:bodyPr wrap="square" lIns="0" tIns="0" rIns="0" bIns="0" rtlCol="0" anchor="ctr"/>
          <a:lstStyle/>
          <a:p>
            <a:pPr marL="0" indent="0">
              <a:buNone/>
            </a:pPr>
            <a:r>
              <a:rPr lang="en-US" sz="1500" dirty="0">
                <a:solidFill>
                  <a:srgbClr val="2B2A26"/>
                </a:solidFill>
                <a:latin typeface="Segoe UI" pitchFamily="34" charset="0"/>
                <a:ea typeface="Segoe UI" pitchFamily="34" charset="-122"/>
                <a:cs typeface="Segoe UI" pitchFamily="34" charset="-120"/>
              </a:rPr>
              <a:t>The NGC Bylaws and Standing Rules are currently under review. Here is why.</a:t>
            </a:r>
            <a:endParaRPr lang="en-US" sz="1500" dirty="0"/>
          </a:p>
        </p:txBody>
      </p:sp>
      <p:sp>
        <p:nvSpPr>
          <p:cNvPr id="5" name="reason card">
            <a:extLst>
              <a:ext uri="{C183D7F6-B498-43B3-948B-1728B52AA6E4}">
                <adec:decorative xmlns:adec="http://schemas.microsoft.com/office/drawing/2017/decorative" val="1"/>
              </a:ext>
            </a:extLst>
          </p:cNvPr>
          <p:cNvSpPr/>
          <p:nvPr/>
        </p:nvSpPr>
        <p:spPr>
          <a:xfrm>
            <a:off x="548640" y="1874520"/>
            <a:ext cx="2514600" cy="1463040"/>
          </a:xfrm>
          <a:prstGeom prst="rect">
            <a:avLst/>
          </a:prstGeom>
          <a:solidFill>
            <a:srgbClr val="FFFFFF"/>
          </a:solidFill>
          <a:ln w="12700">
            <a:solidFill>
              <a:srgbClr val="E0D9C6"/>
            </a:solidFill>
            <a:prstDash val="solid"/>
          </a:ln>
        </p:spPr>
        <p:txBody>
          <a:bodyPr/>
          <a:lstStyle/>
          <a:p>
            <a:endParaRPr lang="en-US"/>
          </a:p>
        </p:txBody>
      </p:sp>
      <p:sp>
        <p:nvSpPr>
          <p:cNvPr id="6" name="card top rule">
            <a:extLst>
              <a:ext uri="{C183D7F6-B498-43B3-948B-1728B52AA6E4}">
                <adec:decorative xmlns:adec="http://schemas.microsoft.com/office/drawing/2017/decorative" val="1"/>
              </a:ext>
            </a:extLst>
          </p:cNvPr>
          <p:cNvSpPr/>
          <p:nvPr/>
        </p:nvSpPr>
        <p:spPr>
          <a:xfrm>
            <a:off x="548640" y="1874520"/>
            <a:ext cx="2514600" cy="54864"/>
          </a:xfrm>
          <a:prstGeom prst="rect">
            <a:avLst/>
          </a:prstGeom>
          <a:solidFill>
            <a:srgbClr val="B08A2E"/>
          </a:solidFill>
          <a:ln/>
        </p:spPr>
        <p:txBody>
          <a:bodyPr/>
          <a:lstStyle/>
          <a:p>
            <a:endParaRPr lang="en-US"/>
          </a:p>
        </p:txBody>
      </p:sp>
      <p:sp>
        <p:nvSpPr>
          <p:cNvPr id="7" name="Text 5"/>
          <p:cNvSpPr/>
          <p:nvPr/>
        </p:nvSpPr>
        <p:spPr>
          <a:xfrm>
            <a:off x="749808" y="2057400"/>
            <a:ext cx="2112264" cy="1143000"/>
          </a:xfrm>
          <a:prstGeom prst="rect">
            <a:avLst/>
          </a:prstGeom>
          <a:noFill/>
          <a:ln/>
        </p:spPr>
        <p:txBody>
          <a:bodyPr wrap="square" lIns="0" tIns="0" rIns="0" bIns="0" rtlCol="0" anchor="t"/>
          <a:lstStyle/>
          <a:p>
            <a:pPr marL="0" indent="0">
              <a:spcAft>
                <a:spcPts val="400"/>
              </a:spcAft>
              <a:buNone/>
            </a:pPr>
            <a:r>
              <a:rPr lang="en-US" sz="1400" b="1" dirty="0">
                <a:solidFill>
                  <a:srgbClr val="1E4620"/>
                </a:solidFill>
                <a:latin typeface="Segoe UI" pitchFamily="34" charset="0"/>
                <a:ea typeface="Segoe UI" pitchFamily="34" charset="-122"/>
                <a:cs typeface="Segoe UI" pitchFamily="34" charset="-120"/>
              </a:rPr>
              <a:t>Clarity and sustainability</a:t>
            </a:r>
            <a:endParaRPr lang="en-US" sz="1400" dirty="0"/>
          </a:p>
          <a:p>
            <a:pPr marL="0" indent="0">
              <a:spcAft>
                <a:spcPts val="400"/>
              </a:spcAft>
              <a:buNone/>
            </a:pPr>
            <a:r>
              <a:rPr lang="en-US" sz="1200" dirty="0">
                <a:solidFill>
                  <a:srgbClr val="2B2A26"/>
                </a:solidFill>
                <a:latin typeface="Segoe UI" pitchFamily="34" charset="0"/>
                <a:ea typeface="Segoe UI" pitchFamily="34" charset="-122"/>
                <a:cs typeface="Segoe UI" pitchFamily="34" charset="-120"/>
              </a:rPr>
              <a:t>Clearing out confusing repetition throughout the documents.</a:t>
            </a:r>
            <a:endParaRPr lang="en-US" sz="1400" dirty="0"/>
          </a:p>
        </p:txBody>
      </p:sp>
      <p:sp>
        <p:nvSpPr>
          <p:cNvPr id="8" name="reason card">
            <a:extLst>
              <a:ext uri="{C183D7F6-B498-43B3-948B-1728B52AA6E4}">
                <adec:decorative xmlns:adec="http://schemas.microsoft.com/office/drawing/2017/decorative" val="1"/>
              </a:ext>
            </a:extLst>
          </p:cNvPr>
          <p:cNvSpPr/>
          <p:nvPr/>
        </p:nvSpPr>
        <p:spPr>
          <a:xfrm>
            <a:off x="3291840" y="1874520"/>
            <a:ext cx="2514600" cy="1463040"/>
          </a:xfrm>
          <a:prstGeom prst="rect">
            <a:avLst/>
          </a:prstGeom>
          <a:solidFill>
            <a:srgbClr val="FFFFFF"/>
          </a:solidFill>
          <a:ln w="12700">
            <a:solidFill>
              <a:srgbClr val="E0D9C6"/>
            </a:solidFill>
            <a:prstDash val="solid"/>
          </a:ln>
        </p:spPr>
        <p:txBody>
          <a:bodyPr/>
          <a:lstStyle/>
          <a:p>
            <a:endParaRPr lang="en-US"/>
          </a:p>
        </p:txBody>
      </p:sp>
      <p:sp>
        <p:nvSpPr>
          <p:cNvPr id="9" name="card top rule">
            <a:extLst>
              <a:ext uri="{C183D7F6-B498-43B3-948B-1728B52AA6E4}">
                <adec:decorative xmlns:adec="http://schemas.microsoft.com/office/drawing/2017/decorative" val="1"/>
              </a:ext>
            </a:extLst>
          </p:cNvPr>
          <p:cNvSpPr/>
          <p:nvPr/>
        </p:nvSpPr>
        <p:spPr>
          <a:xfrm>
            <a:off x="3291840" y="1874520"/>
            <a:ext cx="2514600" cy="54864"/>
          </a:xfrm>
          <a:prstGeom prst="rect">
            <a:avLst/>
          </a:prstGeom>
          <a:solidFill>
            <a:srgbClr val="B08A2E"/>
          </a:solidFill>
          <a:ln/>
        </p:spPr>
        <p:txBody>
          <a:bodyPr/>
          <a:lstStyle/>
          <a:p>
            <a:endParaRPr lang="en-US"/>
          </a:p>
        </p:txBody>
      </p:sp>
      <p:sp>
        <p:nvSpPr>
          <p:cNvPr id="10" name="Text 8"/>
          <p:cNvSpPr/>
          <p:nvPr/>
        </p:nvSpPr>
        <p:spPr>
          <a:xfrm>
            <a:off x="3493008" y="2057400"/>
            <a:ext cx="2112264" cy="1143000"/>
          </a:xfrm>
          <a:prstGeom prst="rect">
            <a:avLst/>
          </a:prstGeom>
          <a:noFill/>
          <a:ln/>
        </p:spPr>
        <p:txBody>
          <a:bodyPr wrap="square" lIns="0" tIns="0" rIns="0" bIns="0" rtlCol="0" anchor="t"/>
          <a:lstStyle/>
          <a:p>
            <a:pPr marL="0" indent="0">
              <a:spcAft>
                <a:spcPts val="400"/>
              </a:spcAft>
              <a:buNone/>
            </a:pPr>
            <a:r>
              <a:rPr lang="en-US" sz="1400" b="1" dirty="0">
                <a:solidFill>
                  <a:srgbClr val="1E4620"/>
                </a:solidFill>
                <a:latin typeface="Segoe UI" pitchFamily="34" charset="0"/>
                <a:ea typeface="Segoe UI" pitchFamily="34" charset="-122"/>
                <a:cs typeface="Segoe UI" pitchFamily="34" charset="-120"/>
              </a:rPr>
              <a:t>Planning for future leaders</a:t>
            </a:r>
            <a:endParaRPr lang="en-US" sz="1400" dirty="0"/>
          </a:p>
          <a:p>
            <a:pPr marL="0" indent="0">
              <a:spcAft>
                <a:spcPts val="400"/>
              </a:spcAft>
              <a:buNone/>
            </a:pPr>
            <a:r>
              <a:rPr lang="en-US" sz="1200" dirty="0">
                <a:solidFill>
                  <a:srgbClr val="2B2A26"/>
                </a:solidFill>
                <a:latin typeface="Segoe UI" pitchFamily="34" charset="0"/>
                <a:ea typeface="Segoe UI" pitchFamily="34" charset="-122"/>
                <a:cs typeface="Segoe UI" pitchFamily="34" charset="-120"/>
              </a:rPr>
              <a:t>Making it easier for anyone in NGC to understand the documents.</a:t>
            </a:r>
            <a:endParaRPr lang="en-US" sz="1400" dirty="0"/>
          </a:p>
        </p:txBody>
      </p:sp>
      <p:sp>
        <p:nvSpPr>
          <p:cNvPr id="11" name="reason card">
            <a:extLst>
              <a:ext uri="{C183D7F6-B498-43B3-948B-1728B52AA6E4}">
                <adec:decorative xmlns:adec="http://schemas.microsoft.com/office/drawing/2017/decorative" val="1"/>
              </a:ext>
            </a:extLst>
          </p:cNvPr>
          <p:cNvSpPr/>
          <p:nvPr/>
        </p:nvSpPr>
        <p:spPr>
          <a:xfrm>
            <a:off x="6035040" y="1874520"/>
            <a:ext cx="2514600" cy="1463040"/>
          </a:xfrm>
          <a:prstGeom prst="rect">
            <a:avLst/>
          </a:prstGeom>
          <a:solidFill>
            <a:srgbClr val="FFFFFF"/>
          </a:solidFill>
          <a:ln w="12700">
            <a:solidFill>
              <a:srgbClr val="E0D9C6"/>
            </a:solidFill>
            <a:prstDash val="solid"/>
          </a:ln>
        </p:spPr>
        <p:txBody>
          <a:bodyPr/>
          <a:lstStyle/>
          <a:p>
            <a:endParaRPr lang="en-US"/>
          </a:p>
        </p:txBody>
      </p:sp>
      <p:sp>
        <p:nvSpPr>
          <p:cNvPr id="12" name="card top rule">
            <a:extLst>
              <a:ext uri="{C183D7F6-B498-43B3-948B-1728B52AA6E4}">
                <adec:decorative xmlns:adec="http://schemas.microsoft.com/office/drawing/2017/decorative" val="1"/>
              </a:ext>
            </a:extLst>
          </p:cNvPr>
          <p:cNvSpPr/>
          <p:nvPr/>
        </p:nvSpPr>
        <p:spPr>
          <a:xfrm>
            <a:off x="6035040" y="1874520"/>
            <a:ext cx="2514600" cy="54864"/>
          </a:xfrm>
          <a:prstGeom prst="rect">
            <a:avLst/>
          </a:prstGeom>
          <a:solidFill>
            <a:srgbClr val="B08A2E"/>
          </a:solidFill>
          <a:ln/>
        </p:spPr>
        <p:txBody>
          <a:bodyPr/>
          <a:lstStyle/>
          <a:p>
            <a:endParaRPr lang="en-US"/>
          </a:p>
        </p:txBody>
      </p:sp>
      <p:sp>
        <p:nvSpPr>
          <p:cNvPr id="13" name="Text 11"/>
          <p:cNvSpPr/>
          <p:nvPr/>
        </p:nvSpPr>
        <p:spPr>
          <a:xfrm>
            <a:off x="6236208" y="2057400"/>
            <a:ext cx="2112264" cy="1143000"/>
          </a:xfrm>
          <a:prstGeom prst="rect">
            <a:avLst/>
          </a:prstGeom>
          <a:noFill/>
          <a:ln/>
        </p:spPr>
        <p:txBody>
          <a:bodyPr wrap="square" lIns="0" tIns="0" rIns="0" bIns="0" rtlCol="0" anchor="t"/>
          <a:lstStyle/>
          <a:p>
            <a:pPr marL="0" indent="0">
              <a:spcAft>
                <a:spcPts val="400"/>
              </a:spcAft>
              <a:buNone/>
            </a:pPr>
            <a:r>
              <a:rPr lang="en-US" sz="1400" b="1" dirty="0">
                <a:solidFill>
                  <a:srgbClr val="1E4620"/>
                </a:solidFill>
                <a:latin typeface="Segoe UI" pitchFamily="34" charset="0"/>
                <a:ea typeface="Segoe UI" pitchFamily="34" charset="-122"/>
                <a:cs typeface="Segoe UI" pitchFamily="34" charset="-120"/>
              </a:rPr>
              <a:t>Organizational effectiveness</a:t>
            </a:r>
            <a:endParaRPr lang="en-US" sz="1400" dirty="0"/>
          </a:p>
          <a:p>
            <a:pPr marL="0" indent="0">
              <a:spcAft>
                <a:spcPts val="400"/>
              </a:spcAft>
              <a:buNone/>
            </a:pPr>
            <a:r>
              <a:rPr lang="en-US" sz="1200" dirty="0">
                <a:solidFill>
                  <a:srgbClr val="2B2A26"/>
                </a:solidFill>
                <a:latin typeface="Segoe UI" pitchFamily="34" charset="0"/>
                <a:ea typeface="Segoe UI" pitchFamily="34" charset="-122"/>
                <a:cs typeface="Segoe UI" pitchFamily="34" charset="-120"/>
              </a:rPr>
              <a:t>The standard NGC needs to achieve going forward.</a:t>
            </a:r>
            <a:endParaRPr lang="en-US" sz="1400" dirty="0"/>
          </a:p>
        </p:txBody>
      </p:sp>
      <p:sp>
        <p:nvSpPr>
          <p:cNvPr id="14" name="highlight panel">
            <a:extLst>
              <a:ext uri="{C183D7F6-B498-43B3-948B-1728B52AA6E4}">
                <adec:decorative xmlns:adec="http://schemas.microsoft.com/office/drawing/2017/decorative" val="1"/>
              </a:ext>
            </a:extLst>
          </p:cNvPr>
          <p:cNvSpPr/>
          <p:nvPr/>
        </p:nvSpPr>
        <p:spPr>
          <a:xfrm>
            <a:off x="548640" y="3611880"/>
            <a:ext cx="8046720" cy="1051560"/>
          </a:xfrm>
          <a:prstGeom prst="rect">
            <a:avLst/>
          </a:prstGeom>
          <a:solidFill>
            <a:srgbClr val="EFEADB"/>
          </a:solidFill>
          <a:ln/>
        </p:spPr>
        <p:txBody>
          <a:bodyPr/>
          <a:lstStyle/>
          <a:p>
            <a:endParaRPr lang="en-US"/>
          </a:p>
        </p:txBody>
      </p:sp>
      <p:sp>
        <p:nvSpPr>
          <p:cNvPr id="15" name="panel accent bar">
            <a:extLst>
              <a:ext uri="{C183D7F6-B498-43B3-948B-1728B52AA6E4}">
                <adec:decorative xmlns:adec="http://schemas.microsoft.com/office/drawing/2017/decorative" val="1"/>
              </a:ext>
            </a:extLst>
          </p:cNvPr>
          <p:cNvSpPr/>
          <p:nvPr/>
        </p:nvSpPr>
        <p:spPr>
          <a:xfrm>
            <a:off x="548640" y="3611880"/>
            <a:ext cx="64008" cy="1051560"/>
          </a:xfrm>
          <a:prstGeom prst="rect">
            <a:avLst/>
          </a:prstGeom>
          <a:solidFill>
            <a:srgbClr val="B08A2E"/>
          </a:solidFill>
          <a:ln/>
        </p:spPr>
        <p:txBody>
          <a:bodyPr/>
          <a:lstStyle/>
          <a:p>
            <a:endParaRPr lang="en-US"/>
          </a:p>
        </p:txBody>
      </p:sp>
      <p:sp>
        <p:nvSpPr>
          <p:cNvPr id="16" name="Text 14"/>
          <p:cNvSpPr/>
          <p:nvPr/>
        </p:nvSpPr>
        <p:spPr>
          <a:xfrm>
            <a:off x="804672" y="3721608"/>
            <a:ext cx="7589520" cy="832104"/>
          </a:xfrm>
          <a:prstGeom prst="rect">
            <a:avLst/>
          </a:prstGeom>
          <a:noFill/>
          <a:ln/>
        </p:spPr>
        <p:txBody>
          <a:bodyPr wrap="square" lIns="0" tIns="0" rIns="0" bIns="0" rtlCol="0" anchor="ctr"/>
          <a:lstStyle/>
          <a:p>
            <a:pPr marL="0" indent="0">
              <a:buNone/>
            </a:pPr>
            <a:r>
              <a:rPr lang="en-US" sz="1100" b="1" kern="0" spc="150" dirty="0">
                <a:solidFill>
                  <a:srgbClr val="B08A2E"/>
                </a:solidFill>
                <a:latin typeface="Segoe UI" pitchFamily="34" charset="0"/>
                <a:ea typeface="Segoe UI" pitchFamily="34" charset="-122"/>
                <a:cs typeface="Segoe UI" pitchFamily="34" charset="-120"/>
              </a:rPr>
              <a:t>ZOOM POLL</a:t>
            </a:r>
            <a:endParaRPr lang="en-US" sz="1100" dirty="0"/>
          </a:p>
          <a:p>
            <a:pPr marL="0" indent="0">
              <a:buNone/>
            </a:pPr>
            <a:r>
              <a:rPr lang="en-US" sz="1300" i="1" dirty="0">
                <a:solidFill>
                  <a:srgbClr val="2B2A26"/>
                </a:solidFill>
                <a:latin typeface="Segoe UI" pitchFamily="34" charset="0"/>
                <a:ea typeface="Segoe UI" pitchFamily="34" charset="-122"/>
                <a:cs typeface="Segoe UI" pitchFamily="34" charset="-120"/>
              </a:rPr>
              <a:t>What does this review mean to you? State presidents, club presidents, and members all need to understand why it was undertaken and the benefit of the work.</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1"/>
          <p:cNvSpPr>
            <a:spLocks noGrp="1"/>
          </p:cNvSpPr>
          <p:nvPr>
            <p:ph type="title" idx="101" hasCustomPrompt="1"/>
          </p:nvPr>
        </p:nvSpPr>
        <p:spPr>
          <a:xfrm>
            <a:off x="548640" y="384048"/>
            <a:ext cx="8046720" cy="685800"/>
          </a:xfrm>
          <a:prstGeom prst="rect">
            <a:avLst/>
          </a:prstGeom>
          <a:noFill/>
          <a:ln/>
        </p:spPr>
        <p:txBody>
          <a:bodyPr wrap="square" lIns="0" tIns="0" rIns="0" bIns="0" rtlCol="0" anchor="ctr"/>
          <a:lstStyle/>
          <a:p>
            <a:pPr marL="0" indent="0">
              <a:buNone/>
            </a:pPr>
            <a:r>
              <a:rPr lang="en-US" sz="2600" b="1" dirty="0">
                <a:solidFill>
                  <a:srgbClr val="1E4620"/>
                </a:solidFill>
                <a:latin typeface="Georgia" pitchFamily="34" charset="0"/>
                <a:ea typeface="Georgia" pitchFamily="34" charset="-122"/>
                <a:cs typeface="Georgia" pitchFamily="34" charset="-120"/>
              </a:rPr>
              <a:t>The Review: How We Got Here</a:t>
            </a:r>
            <a:endParaRPr lang="en-US" sz="2600" dirty="0"/>
          </a:p>
        </p:txBody>
      </p:sp>
      <p:sp>
        <p:nvSpPr>
          <p:cNvPr id="3" name="accent rule">
            <a:extLst>
              <a:ext uri="{C183D7F6-B498-43B3-948B-1728B52AA6E4}">
                <adec:decorative xmlns:adec="http://schemas.microsoft.com/office/drawing/2017/decorative" val="1"/>
              </a:ext>
            </a:extLst>
          </p:cNvPr>
          <p:cNvSpPr/>
          <p:nvPr/>
        </p:nvSpPr>
        <p:spPr>
          <a:xfrm>
            <a:off x="548640" y="1170432"/>
            <a:ext cx="1005840" cy="32004"/>
          </a:xfrm>
          <a:prstGeom prst="rect">
            <a:avLst/>
          </a:prstGeom>
          <a:solidFill>
            <a:srgbClr val="B08A2E"/>
          </a:solidFill>
          <a:ln/>
        </p:spPr>
        <p:txBody>
          <a:bodyPr/>
          <a:lstStyle/>
          <a:p>
            <a:endParaRPr lang="en-US"/>
          </a:p>
        </p:txBody>
      </p:sp>
      <p:sp>
        <p:nvSpPr>
          <p:cNvPr id="4" name="Text 2"/>
          <p:cNvSpPr/>
          <p:nvPr/>
        </p:nvSpPr>
        <p:spPr>
          <a:xfrm>
            <a:off x="548640" y="1371600"/>
            <a:ext cx="5074920" cy="822960"/>
          </a:xfrm>
          <a:prstGeom prst="rect">
            <a:avLst/>
          </a:prstGeom>
          <a:noFill/>
          <a:ln/>
        </p:spPr>
        <p:txBody>
          <a:bodyPr wrap="square" lIns="0" tIns="0" rIns="0" bIns="0" rtlCol="0" anchor="t"/>
          <a:lstStyle/>
          <a:p>
            <a:pPr marL="0" indent="0">
              <a:spcAft>
                <a:spcPts val="300"/>
              </a:spcAft>
              <a:buNone/>
            </a:pPr>
            <a:r>
              <a:rPr lang="en-US" sz="1100" b="1" kern="0" spc="140" dirty="0">
                <a:solidFill>
                  <a:srgbClr val="B08A2E"/>
                </a:solidFill>
                <a:latin typeface="Segoe UI" pitchFamily="34" charset="0"/>
                <a:ea typeface="Segoe UI" pitchFamily="34" charset="-122"/>
                <a:cs typeface="Segoe UI" pitchFamily="34" charset="-120"/>
              </a:rPr>
              <a:t>ORIGIN</a:t>
            </a:r>
            <a:endParaRPr lang="en-US" sz="1100" dirty="0"/>
          </a:p>
          <a:p>
            <a:pPr marL="0" indent="0">
              <a:spcAft>
                <a:spcPts val="300"/>
              </a:spcAft>
              <a:buNone/>
            </a:pPr>
            <a:r>
              <a:rPr lang="en-US" sz="1200" dirty="0">
                <a:solidFill>
                  <a:srgbClr val="2B2A26"/>
                </a:solidFill>
                <a:latin typeface="Segoe UI" pitchFamily="34" charset="0"/>
                <a:ea typeface="Segoe UI" pitchFamily="34" charset="-122"/>
                <a:cs typeface="Segoe UI" pitchFamily="34" charset="-120"/>
              </a:rPr>
              <a:t>As 3rd VP, I could not in good conscience justify the documents at the end of the term. President Mary Warshauer began planning a full review; time ran short. This administration picked it up.</a:t>
            </a:r>
            <a:endParaRPr lang="en-US" sz="1100" dirty="0"/>
          </a:p>
        </p:txBody>
      </p:sp>
      <p:sp>
        <p:nvSpPr>
          <p:cNvPr id="5" name="Text 3"/>
          <p:cNvSpPr/>
          <p:nvPr/>
        </p:nvSpPr>
        <p:spPr>
          <a:xfrm>
            <a:off x="548640" y="2240280"/>
            <a:ext cx="5074920" cy="822960"/>
          </a:xfrm>
          <a:prstGeom prst="rect">
            <a:avLst/>
          </a:prstGeom>
          <a:noFill/>
          <a:ln/>
        </p:spPr>
        <p:txBody>
          <a:bodyPr wrap="square" lIns="0" tIns="0" rIns="0" bIns="0" rtlCol="0" anchor="t"/>
          <a:lstStyle/>
          <a:p>
            <a:pPr marL="0" indent="0">
              <a:spcAft>
                <a:spcPts val="300"/>
              </a:spcAft>
              <a:buNone/>
            </a:pPr>
            <a:r>
              <a:rPr lang="en-US" sz="1100" b="1" kern="0" spc="140" dirty="0">
                <a:solidFill>
                  <a:srgbClr val="B08A2E"/>
                </a:solidFill>
                <a:latin typeface="Segoe UI" pitchFamily="34" charset="0"/>
                <a:ea typeface="Segoe UI" pitchFamily="34" charset="-122"/>
                <a:cs typeface="Segoe UI" pitchFamily="34" charset="-120"/>
              </a:rPr>
              <a:t>STEP ONE</a:t>
            </a:r>
            <a:endParaRPr lang="en-US" sz="1100" dirty="0"/>
          </a:p>
          <a:p>
            <a:pPr marL="0" indent="0">
              <a:spcAft>
                <a:spcPts val="300"/>
              </a:spcAft>
              <a:buNone/>
            </a:pPr>
            <a:r>
              <a:rPr lang="en-US" sz="1200" dirty="0">
                <a:solidFill>
                  <a:srgbClr val="2B2A26"/>
                </a:solidFill>
                <a:latin typeface="Segoe UI" pitchFamily="34" charset="0"/>
                <a:ea typeface="Segoe UI" pitchFamily="34" charset="-122"/>
                <a:cs typeface="Segoe UI" pitchFamily="34" charset="-120"/>
              </a:rPr>
              <a:t>The Special Committee studied the NGC Articles of Incorporation — our birth certificate — which provided a solid foundation for the work by identifying the goals and purposes originally set forth for the organization.</a:t>
            </a:r>
            <a:endParaRPr lang="en-US" sz="1100" dirty="0"/>
          </a:p>
        </p:txBody>
      </p:sp>
      <p:sp>
        <p:nvSpPr>
          <p:cNvPr id="6" name="Text 4"/>
          <p:cNvSpPr/>
          <p:nvPr/>
        </p:nvSpPr>
        <p:spPr>
          <a:xfrm>
            <a:off x="548640" y="3108960"/>
            <a:ext cx="5074920" cy="822960"/>
          </a:xfrm>
          <a:prstGeom prst="rect">
            <a:avLst/>
          </a:prstGeom>
          <a:noFill/>
          <a:ln/>
        </p:spPr>
        <p:txBody>
          <a:bodyPr wrap="square" lIns="0" tIns="0" rIns="0" bIns="0" rtlCol="0" anchor="t"/>
          <a:lstStyle/>
          <a:p>
            <a:pPr marL="0" indent="0">
              <a:spcAft>
                <a:spcPts val="300"/>
              </a:spcAft>
              <a:buNone/>
            </a:pPr>
            <a:r>
              <a:rPr lang="en-US" sz="1100" b="1" kern="0" spc="140" dirty="0">
                <a:solidFill>
                  <a:srgbClr val="B08A2E"/>
                </a:solidFill>
                <a:latin typeface="Segoe UI" pitchFamily="34" charset="0"/>
                <a:ea typeface="Segoe UI" pitchFamily="34" charset="-122"/>
                <a:cs typeface="Segoe UI" pitchFamily="34" charset="-120"/>
              </a:rPr>
              <a:t>STEP TWO</a:t>
            </a:r>
            <a:endParaRPr lang="en-US" sz="1100" dirty="0"/>
          </a:p>
          <a:p>
            <a:pPr marL="0" indent="0">
              <a:spcAft>
                <a:spcPts val="300"/>
              </a:spcAft>
              <a:buNone/>
            </a:pPr>
            <a:r>
              <a:rPr lang="en-US" sz="1200" dirty="0">
                <a:solidFill>
                  <a:srgbClr val="2B2A26"/>
                </a:solidFill>
                <a:latin typeface="Segoe UI" pitchFamily="34" charset="0"/>
                <a:ea typeface="Segoe UI" pitchFamily="34" charset="-122"/>
                <a:cs typeface="Segoe UI" pitchFamily="34" charset="-120"/>
              </a:rPr>
              <a:t>Clear the Bylaws of ambiguous and redundant wording and move actual policy out of the document, leaving NGC's true governing language.</a:t>
            </a:r>
            <a:endParaRPr lang="en-US" sz="1100" dirty="0"/>
          </a:p>
        </p:txBody>
      </p:sp>
      <p:sp>
        <p:nvSpPr>
          <p:cNvPr id="7" name="statistic panel">
            <a:extLst>
              <a:ext uri="{C183D7F6-B498-43B3-948B-1728B52AA6E4}">
                <adec:decorative xmlns:adec="http://schemas.microsoft.com/office/drawing/2017/decorative" val="1"/>
              </a:ext>
            </a:extLst>
          </p:cNvPr>
          <p:cNvSpPr/>
          <p:nvPr/>
        </p:nvSpPr>
        <p:spPr>
          <a:xfrm>
            <a:off x="5897880" y="1371600"/>
            <a:ext cx="2697480" cy="1051560"/>
          </a:xfrm>
          <a:prstGeom prst="rect">
            <a:avLst/>
          </a:prstGeom>
          <a:solidFill>
            <a:srgbClr val="1E4620"/>
          </a:solidFill>
          <a:ln/>
        </p:spPr>
        <p:txBody>
          <a:bodyPr/>
          <a:lstStyle/>
          <a:p>
            <a:endParaRPr lang="en-US"/>
          </a:p>
        </p:txBody>
      </p:sp>
      <p:sp>
        <p:nvSpPr>
          <p:cNvPr id="8" name="Text 6"/>
          <p:cNvSpPr/>
          <p:nvPr/>
        </p:nvSpPr>
        <p:spPr>
          <a:xfrm>
            <a:off x="6080760" y="1371600"/>
            <a:ext cx="2377440" cy="1051560"/>
          </a:xfrm>
          <a:prstGeom prst="rect">
            <a:avLst/>
          </a:prstGeom>
          <a:noFill/>
          <a:ln/>
        </p:spPr>
        <p:txBody>
          <a:bodyPr wrap="square" lIns="0" tIns="0" rIns="0" bIns="0" rtlCol="0" anchor="ctr"/>
          <a:lstStyle/>
          <a:p>
            <a:pPr marL="0" indent="0">
              <a:spcAft>
                <a:spcPts val="600"/>
              </a:spcAft>
              <a:buNone/>
            </a:pPr>
            <a:r>
              <a:rPr lang="en-US" sz="1300" b="1" dirty="0">
                <a:solidFill>
                  <a:srgbClr val="FFFFFF"/>
                </a:solidFill>
                <a:latin typeface="Segoe UI" pitchFamily="34" charset="0"/>
                <a:ea typeface="Segoe UI" pitchFamily="34" charset="-122"/>
                <a:cs typeface="Segoe UI" pitchFamily="34" charset="-120"/>
              </a:rPr>
              <a:t>Bylaws: 23 pages </a:t>
            </a:r>
            <a:r>
              <a:rPr lang="en-US" sz="1300" b="1" dirty="0">
                <a:solidFill>
                  <a:srgbClr val="E9C766"/>
                </a:solidFill>
                <a:latin typeface="Segoe UI" pitchFamily="34" charset="0"/>
                <a:ea typeface="Segoe UI" pitchFamily="34" charset="-122"/>
                <a:cs typeface="Segoe UI" pitchFamily="34" charset="-120"/>
              </a:rPr>
              <a:t>to 6</a:t>
            </a:r>
            <a:endParaRPr lang="en-US" sz="1300" dirty="0"/>
          </a:p>
          <a:p>
            <a:pPr marL="0" indent="0">
              <a:spcAft>
                <a:spcPts val="600"/>
              </a:spcAft>
              <a:buNone/>
            </a:pPr>
            <a:r>
              <a:rPr lang="en-US" sz="1300" b="1" dirty="0">
                <a:solidFill>
                  <a:srgbClr val="FFFFFF"/>
                </a:solidFill>
                <a:latin typeface="Segoe UI" pitchFamily="34" charset="0"/>
                <a:ea typeface="Segoe UI" pitchFamily="34" charset="-122"/>
                <a:cs typeface="Segoe UI" pitchFamily="34" charset="-120"/>
              </a:rPr>
              <a:t>Standing Rules: 26 pages </a:t>
            </a:r>
            <a:r>
              <a:rPr lang="en-US" sz="1300" b="1" dirty="0">
                <a:solidFill>
                  <a:srgbClr val="E9C766"/>
                </a:solidFill>
                <a:latin typeface="Segoe UI" pitchFamily="34" charset="0"/>
                <a:ea typeface="Segoe UI" pitchFamily="34" charset="-122"/>
                <a:cs typeface="Segoe UI" pitchFamily="34" charset="-120"/>
              </a:rPr>
              <a:t>to 8</a:t>
            </a:r>
            <a:endParaRPr lang="en-US" sz="1300" dirty="0"/>
          </a:p>
        </p:txBody>
      </p:sp>
      <p:sp>
        <p:nvSpPr>
          <p:cNvPr id="9" name="Text 7"/>
          <p:cNvSpPr/>
          <p:nvPr/>
        </p:nvSpPr>
        <p:spPr>
          <a:xfrm>
            <a:off x="5897880" y="2606040"/>
            <a:ext cx="2697480" cy="1417320"/>
          </a:xfrm>
          <a:prstGeom prst="rect">
            <a:avLst/>
          </a:prstGeom>
          <a:noFill/>
          <a:ln/>
        </p:spPr>
        <p:txBody>
          <a:bodyPr wrap="square" lIns="0" tIns="0" rIns="0" bIns="0" rtlCol="0" anchor="t"/>
          <a:lstStyle/>
          <a:p>
            <a:pPr marL="0" indent="0">
              <a:buNone/>
            </a:pPr>
            <a:r>
              <a:rPr lang="en-US" sz="1200" dirty="0">
                <a:solidFill>
                  <a:srgbClr val="2B2A26"/>
                </a:solidFill>
                <a:latin typeface="Segoe UI" pitchFamily="34" charset="0"/>
                <a:ea typeface="Segoe UI" pitchFamily="34" charset="-122"/>
                <a:cs typeface="Segoe UI" pitchFamily="34" charset="-120"/>
              </a:rPr>
              <a:t>What remains in both documents is the core of what our foremothers planned. The rest now lives in the Policy Manual, where it belongs. Focus groups will follow — watch for the dates.</a:t>
            </a:r>
            <a:endParaRPr lang="en-US" sz="1200" dirty="0"/>
          </a:p>
        </p:txBody>
      </p:sp>
      <p:sp>
        <p:nvSpPr>
          <p:cNvPr id="10" name="highlight panel">
            <a:extLst>
              <a:ext uri="{C183D7F6-B498-43B3-948B-1728B52AA6E4}">
                <adec:decorative xmlns:adec="http://schemas.microsoft.com/office/drawing/2017/decorative" val="1"/>
              </a:ext>
            </a:extLst>
          </p:cNvPr>
          <p:cNvSpPr/>
          <p:nvPr/>
        </p:nvSpPr>
        <p:spPr>
          <a:xfrm>
            <a:off x="548640" y="4069080"/>
            <a:ext cx="8046720" cy="685800"/>
          </a:xfrm>
          <a:prstGeom prst="rect">
            <a:avLst/>
          </a:prstGeom>
          <a:solidFill>
            <a:srgbClr val="EFEADB"/>
          </a:solidFill>
          <a:ln/>
        </p:spPr>
        <p:txBody>
          <a:bodyPr/>
          <a:lstStyle/>
          <a:p>
            <a:endParaRPr lang="en-US"/>
          </a:p>
        </p:txBody>
      </p:sp>
      <p:sp>
        <p:nvSpPr>
          <p:cNvPr id="11" name="panel accent bar">
            <a:extLst>
              <a:ext uri="{C183D7F6-B498-43B3-948B-1728B52AA6E4}">
                <adec:decorative xmlns:adec="http://schemas.microsoft.com/office/drawing/2017/decorative" val="1"/>
              </a:ext>
            </a:extLst>
          </p:cNvPr>
          <p:cNvSpPr/>
          <p:nvPr/>
        </p:nvSpPr>
        <p:spPr>
          <a:xfrm>
            <a:off x="548640" y="4069080"/>
            <a:ext cx="64008" cy="685800"/>
          </a:xfrm>
          <a:prstGeom prst="rect">
            <a:avLst/>
          </a:prstGeom>
          <a:solidFill>
            <a:srgbClr val="B08A2E"/>
          </a:solidFill>
          <a:ln/>
        </p:spPr>
        <p:txBody>
          <a:bodyPr/>
          <a:lstStyle/>
          <a:p>
            <a:endParaRPr lang="en-US"/>
          </a:p>
        </p:txBody>
      </p:sp>
      <p:sp>
        <p:nvSpPr>
          <p:cNvPr id="12" name="Text 10"/>
          <p:cNvSpPr/>
          <p:nvPr/>
        </p:nvSpPr>
        <p:spPr>
          <a:xfrm>
            <a:off x="804672" y="4178808"/>
            <a:ext cx="7589520" cy="466344"/>
          </a:xfrm>
          <a:prstGeom prst="rect">
            <a:avLst/>
          </a:prstGeom>
          <a:noFill/>
          <a:ln/>
        </p:spPr>
        <p:txBody>
          <a:bodyPr wrap="square" lIns="0" tIns="0" rIns="0" bIns="0" rtlCol="0" anchor="ctr"/>
          <a:lstStyle/>
          <a:p>
            <a:pPr marL="0" indent="0">
              <a:buNone/>
            </a:pPr>
            <a:r>
              <a:rPr lang="en-US" sz="1100" b="1" kern="0" spc="150" dirty="0">
                <a:solidFill>
                  <a:srgbClr val="B08A2E"/>
                </a:solidFill>
                <a:latin typeface="Segoe UI" pitchFamily="34" charset="0"/>
                <a:ea typeface="Segoe UI" pitchFamily="34" charset="-122"/>
                <a:cs typeface="Segoe UI" pitchFamily="34" charset="-120"/>
              </a:rPr>
              <a:t>FACT</a:t>
            </a:r>
            <a:endParaRPr lang="en-US" sz="1100" dirty="0"/>
          </a:p>
          <a:p>
            <a:pPr marL="0" indent="0">
              <a:buNone/>
            </a:pPr>
            <a:r>
              <a:rPr lang="en-US" sz="1300" i="1" dirty="0">
                <a:solidFill>
                  <a:srgbClr val="2B2A26"/>
                </a:solidFill>
                <a:latin typeface="Segoe UI" pitchFamily="34" charset="0"/>
                <a:ea typeface="Segoe UI" pitchFamily="34" charset="-122"/>
                <a:cs typeface="Segoe UI" pitchFamily="34" charset="-120"/>
              </a:rPr>
              <a:t>Strong governance helps make sure NGC can continue serving members for generations.</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Wildflower meadow stretching across rolling countryside"/>
          <p:cNvPicPr>
            <a:picLocks noChangeAspect="1"/>
          </p:cNvPicPr>
          <p:nvPr/>
        </p:nvPicPr>
        <p:blipFill>
          <a:blip r:embed="rId3"/>
          <a:srcRect l="24519" r="24519"/>
          <a:stretch/>
        </p:blipFill>
        <p:spPr>
          <a:xfrm>
            <a:off x="0" y="0"/>
            <a:ext cx="3931920" cy="5143500"/>
          </a:xfrm>
          <a:prstGeom prst="rect">
            <a:avLst/>
          </a:prstGeom>
        </p:spPr>
      </p:pic>
      <p:sp>
        <p:nvSpPr>
          <p:cNvPr id="3" name="Text 0"/>
          <p:cNvSpPr>
            <a:spLocks noGrp="1"/>
          </p:cNvSpPr>
          <p:nvPr>
            <p:ph type="title" idx="100" hasCustomPrompt="1"/>
          </p:nvPr>
        </p:nvSpPr>
        <p:spPr>
          <a:xfrm>
            <a:off x="4343400" y="457200"/>
            <a:ext cx="4251960" cy="822960"/>
          </a:xfrm>
          <a:prstGeom prst="rect">
            <a:avLst/>
          </a:prstGeom>
          <a:noFill/>
          <a:ln/>
        </p:spPr>
        <p:txBody>
          <a:bodyPr wrap="square" lIns="0" tIns="0" rIns="0" bIns="0" rtlCol="0" anchor="ctr"/>
          <a:lstStyle/>
          <a:p>
            <a:pPr marL="0" indent="0">
              <a:buNone/>
            </a:pPr>
            <a:r>
              <a:rPr lang="en-US" sz="2400" b="1" dirty="0">
                <a:solidFill>
                  <a:srgbClr val="1E4620"/>
                </a:solidFill>
                <a:latin typeface="Georgia" pitchFamily="34" charset="0"/>
                <a:ea typeface="Georgia" pitchFamily="34" charset="-122"/>
                <a:cs typeface="Georgia" pitchFamily="34" charset="-120"/>
              </a:rPr>
              <a:t>Connecting Across America</a:t>
            </a:r>
            <a:endParaRPr lang="en-US" sz="2400" dirty="0"/>
          </a:p>
        </p:txBody>
      </p:sp>
      <p:sp>
        <p:nvSpPr>
          <p:cNvPr id="4" name="Text 1"/>
          <p:cNvSpPr/>
          <p:nvPr/>
        </p:nvSpPr>
        <p:spPr>
          <a:xfrm>
            <a:off x="4343400" y="1234440"/>
            <a:ext cx="4251960" cy="320040"/>
          </a:xfrm>
          <a:prstGeom prst="rect">
            <a:avLst/>
          </a:prstGeom>
          <a:noFill/>
          <a:ln/>
        </p:spPr>
        <p:txBody>
          <a:bodyPr wrap="square" lIns="0" tIns="0" rIns="0" bIns="0" rtlCol="0" anchor="ctr"/>
          <a:lstStyle/>
          <a:p>
            <a:pPr marL="0" indent="0">
              <a:buNone/>
            </a:pPr>
            <a:r>
              <a:rPr lang="en-US" sz="1400" i="1" dirty="0">
                <a:solidFill>
                  <a:srgbClr val="3E6B4A"/>
                </a:solidFill>
                <a:latin typeface="Georgia" pitchFamily="34" charset="0"/>
                <a:ea typeface="Georgia" pitchFamily="34" charset="-122"/>
                <a:cs typeface="Georgia" pitchFamily="34" charset="-120"/>
              </a:rPr>
              <a:t>Bringing members together</a:t>
            </a:r>
            <a:endParaRPr lang="en-US" sz="1400" dirty="0"/>
          </a:p>
        </p:txBody>
      </p:sp>
      <p:sp>
        <p:nvSpPr>
          <p:cNvPr id="5" name="accent rule">
            <a:extLst>
              <a:ext uri="{C183D7F6-B498-43B3-948B-1728B52AA6E4}">
                <adec:decorative xmlns:adec="http://schemas.microsoft.com/office/drawing/2017/decorative" val="1"/>
              </a:ext>
            </a:extLst>
          </p:cNvPr>
          <p:cNvSpPr/>
          <p:nvPr/>
        </p:nvSpPr>
        <p:spPr>
          <a:xfrm>
            <a:off x="4343400" y="1627632"/>
            <a:ext cx="1005840" cy="32004"/>
          </a:xfrm>
          <a:prstGeom prst="rect">
            <a:avLst/>
          </a:prstGeom>
          <a:solidFill>
            <a:srgbClr val="B08A2E"/>
          </a:solidFill>
          <a:ln/>
        </p:spPr>
        <p:txBody>
          <a:bodyPr/>
          <a:lstStyle/>
          <a:p>
            <a:endParaRPr lang="en-US"/>
          </a:p>
        </p:txBody>
      </p:sp>
      <p:sp>
        <p:nvSpPr>
          <p:cNvPr id="6" name="Text 3"/>
          <p:cNvSpPr/>
          <p:nvPr/>
        </p:nvSpPr>
        <p:spPr>
          <a:xfrm>
            <a:off x="4343400" y="1828800"/>
            <a:ext cx="4251960" cy="868680"/>
          </a:xfrm>
          <a:prstGeom prst="rect">
            <a:avLst/>
          </a:prstGeom>
          <a:noFill/>
          <a:ln/>
        </p:spPr>
        <p:txBody>
          <a:bodyPr wrap="square" lIns="0" tIns="0" rIns="0" bIns="0" rtlCol="0" anchor="t"/>
          <a:lstStyle/>
          <a:p>
            <a:pPr marL="228600" indent="-228600">
              <a:spcAft>
                <a:spcPts val="700"/>
              </a:spcAft>
              <a:buSzPct val="100000"/>
              <a:buChar char="•"/>
            </a:pPr>
            <a:r>
              <a:rPr lang="en-US" sz="1400" dirty="0">
                <a:solidFill>
                  <a:srgbClr val="2B2A26"/>
                </a:solidFill>
                <a:latin typeface="Segoe UI" pitchFamily="34" charset="0"/>
                <a:ea typeface="Segoe UI" pitchFamily="34" charset="-122"/>
                <a:cs typeface="Segoe UI" pitchFamily="34" charset="-120"/>
              </a:rPr>
              <a:t>State conventions</a:t>
            </a:r>
            <a:endParaRPr lang="en-US" sz="1400" dirty="0"/>
          </a:p>
          <a:p>
            <a:pPr marL="228600" indent="-228600">
              <a:spcAft>
                <a:spcPts val="700"/>
              </a:spcAft>
              <a:buSzPct val="100000"/>
              <a:buChar char="•"/>
            </a:pPr>
            <a:r>
              <a:rPr lang="en-US" sz="1400" dirty="0">
                <a:solidFill>
                  <a:srgbClr val="2B2A26"/>
                </a:solidFill>
                <a:latin typeface="Segoe UI" pitchFamily="34" charset="0"/>
                <a:ea typeface="Segoe UI" pitchFamily="34" charset="-122"/>
                <a:cs typeface="Segoe UI" pitchFamily="34" charset="-120"/>
              </a:rPr>
              <a:t>Club visits</a:t>
            </a:r>
            <a:endParaRPr lang="en-US" sz="1400" dirty="0"/>
          </a:p>
          <a:p>
            <a:pPr marL="228600" indent="-228600">
              <a:spcAft>
                <a:spcPts val="700"/>
              </a:spcAft>
              <a:buSzPct val="100000"/>
              <a:buChar char="•"/>
            </a:pPr>
            <a:r>
              <a:rPr lang="en-US" sz="1400" dirty="0">
                <a:solidFill>
                  <a:srgbClr val="2B2A26"/>
                </a:solidFill>
                <a:latin typeface="Segoe UI" pitchFamily="34" charset="0"/>
                <a:ea typeface="Segoe UI" pitchFamily="34" charset="-122"/>
                <a:cs typeface="Segoe UI" pitchFamily="34" charset="-120"/>
              </a:rPr>
              <a:t>Zoom meetings</a:t>
            </a:r>
            <a:endParaRPr lang="en-US" sz="1400" dirty="0"/>
          </a:p>
        </p:txBody>
      </p:sp>
      <p:sp>
        <p:nvSpPr>
          <p:cNvPr id="7" name="Text 4"/>
          <p:cNvSpPr/>
          <p:nvPr/>
        </p:nvSpPr>
        <p:spPr>
          <a:xfrm>
            <a:off x="4343400" y="2743200"/>
            <a:ext cx="4251960" cy="1371600"/>
          </a:xfrm>
          <a:prstGeom prst="rect">
            <a:avLst/>
          </a:prstGeom>
          <a:noFill/>
          <a:ln/>
        </p:spPr>
        <p:txBody>
          <a:bodyPr wrap="square" lIns="0" tIns="0" rIns="0" bIns="0" rtlCol="0" anchor="t"/>
          <a:lstStyle/>
          <a:p>
            <a:pPr marL="0" indent="0">
              <a:buNone/>
            </a:pPr>
            <a:r>
              <a:rPr lang="en-US" sz="1200" dirty="0">
                <a:solidFill>
                  <a:srgbClr val="2B2A26"/>
                </a:solidFill>
                <a:latin typeface="Segoe UI" pitchFamily="34" charset="0"/>
                <a:ea typeface="Segoe UI" pitchFamily="34" charset="-122"/>
                <a:cs typeface="Segoe UI" pitchFamily="34" charset="-120"/>
              </a:rPr>
              <a:t>As President, I have had the privilege of visiting members from coast to coast — and everywhere I find the same enthusiasm, dedication, and commitment to gardening, community service, and the NGC mission. Members value hearing directly from the President and are eager to get involved and share the NGC story.</a:t>
            </a:r>
            <a:endParaRPr lang="en-US" sz="1200" dirty="0"/>
          </a:p>
        </p:txBody>
      </p:sp>
      <p:sp>
        <p:nvSpPr>
          <p:cNvPr id="8" name="highlight panel">
            <a:extLst>
              <a:ext uri="{C183D7F6-B498-43B3-948B-1728B52AA6E4}">
                <adec:decorative xmlns:adec="http://schemas.microsoft.com/office/drawing/2017/decorative" val="1"/>
              </a:ext>
            </a:extLst>
          </p:cNvPr>
          <p:cNvSpPr/>
          <p:nvPr/>
        </p:nvSpPr>
        <p:spPr>
          <a:xfrm>
            <a:off x="4343400" y="4160520"/>
            <a:ext cx="4251960" cy="640080"/>
          </a:xfrm>
          <a:prstGeom prst="rect">
            <a:avLst/>
          </a:prstGeom>
          <a:solidFill>
            <a:srgbClr val="EFEADB"/>
          </a:solidFill>
          <a:ln/>
        </p:spPr>
        <p:txBody>
          <a:bodyPr/>
          <a:lstStyle/>
          <a:p>
            <a:endParaRPr lang="en-US"/>
          </a:p>
        </p:txBody>
      </p:sp>
      <p:sp>
        <p:nvSpPr>
          <p:cNvPr id="9" name="panel accent bar">
            <a:extLst>
              <a:ext uri="{C183D7F6-B498-43B3-948B-1728B52AA6E4}">
                <adec:decorative xmlns:adec="http://schemas.microsoft.com/office/drawing/2017/decorative" val="1"/>
              </a:ext>
            </a:extLst>
          </p:cNvPr>
          <p:cNvSpPr/>
          <p:nvPr/>
        </p:nvSpPr>
        <p:spPr>
          <a:xfrm>
            <a:off x="4343400" y="4160520"/>
            <a:ext cx="64008" cy="640080"/>
          </a:xfrm>
          <a:prstGeom prst="rect">
            <a:avLst/>
          </a:prstGeom>
          <a:solidFill>
            <a:srgbClr val="B08A2E"/>
          </a:solidFill>
          <a:ln/>
        </p:spPr>
        <p:txBody>
          <a:bodyPr/>
          <a:lstStyle/>
          <a:p>
            <a:endParaRPr lang="en-US"/>
          </a:p>
        </p:txBody>
      </p:sp>
      <p:sp>
        <p:nvSpPr>
          <p:cNvPr id="10" name="Text 7"/>
          <p:cNvSpPr/>
          <p:nvPr/>
        </p:nvSpPr>
        <p:spPr>
          <a:xfrm>
            <a:off x="4599432" y="4270248"/>
            <a:ext cx="3794760" cy="420624"/>
          </a:xfrm>
          <a:prstGeom prst="rect">
            <a:avLst/>
          </a:prstGeom>
          <a:noFill/>
          <a:ln/>
        </p:spPr>
        <p:txBody>
          <a:bodyPr wrap="square" lIns="0" tIns="0" rIns="0" bIns="0" rtlCol="0" anchor="ctr"/>
          <a:lstStyle/>
          <a:p>
            <a:pPr marL="0" indent="0">
              <a:buNone/>
            </a:pPr>
            <a:r>
              <a:rPr lang="en-US" sz="1100" b="1" kern="0" spc="150" dirty="0">
                <a:solidFill>
                  <a:srgbClr val="B08A2E"/>
                </a:solidFill>
                <a:latin typeface="Segoe UI" pitchFamily="34" charset="0"/>
                <a:ea typeface="Segoe UI" pitchFamily="34" charset="-122"/>
                <a:cs typeface="Segoe UI" pitchFamily="34" charset="-120"/>
              </a:rPr>
              <a:t>FACT</a:t>
            </a:r>
            <a:endParaRPr lang="en-US" sz="1100" dirty="0"/>
          </a:p>
          <a:p>
            <a:pPr marL="0" indent="0">
              <a:buNone/>
            </a:pPr>
            <a:r>
              <a:rPr lang="en-US" sz="1300" i="1" dirty="0">
                <a:solidFill>
                  <a:srgbClr val="2B2A26"/>
                </a:solidFill>
                <a:latin typeface="Segoe UI" pitchFamily="34" charset="0"/>
                <a:ea typeface="Segoe UI" pitchFamily="34" charset="-122"/>
                <a:cs typeface="Segoe UI" pitchFamily="34" charset="-120"/>
              </a:rPr>
              <a:t>Every state brings unique strengths to the National Garden Clubs family.</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Hands from different backgrounds holding seedlings in soil"/>
          <p:cNvPicPr>
            <a:picLocks noChangeAspect="1"/>
          </p:cNvPicPr>
          <p:nvPr/>
        </p:nvPicPr>
        <p:blipFill>
          <a:blip r:embed="rId3"/>
          <a:srcRect l="23630" r="23630"/>
          <a:stretch/>
        </p:blipFill>
        <p:spPr>
          <a:xfrm>
            <a:off x="5074920" y="0"/>
            <a:ext cx="4069080" cy="5143500"/>
          </a:xfrm>
          <a:prstGeom prst="rect">
            <a:avLst/>
          </a:prstGeom>
        </p:spPr>
      </p:pic>
      <p:sp>
        <p:nvSpPr>
          <p:cNvPr id="3" name="Text 0"/>
          <p:cNvSpPr>
            <a:spLocks noGrp="1"/>
          </p:cNvSpPr>
          <p:nvPr>
            <p:ph type="title" idx="100" hasCustomPrompt="1"/>
          </p:nvPr>
        </p:nvSpPr>
        <p:spPr>
          <a:xfrm>
            <a:off x="548640" y="457200"/>
            <a:ext cx="3977640" cy="822960"/>
          </a:xfrm>
          <a:prstGeom prst="rect">
            <a:avLst/>
          </a:prstGeom>
          <a:noFill/>
          <a:ln/>
        </p:spPr>
        <p:txBody>
          <a:bodyPr wrap="square" lIns="0" tIns="0" rIns="0" bIns="0" rtlCol="0" anchor="ctr"/>
          <a:lstStyle/>
          <a:p>
            <a:pPr marL="0" indent="0">
              <a:buNone/>
            </a:pPr>
            <a:r>
              <a:rPr lang="en-US" sz="2300" b="1" dirty="0">
                <a:solidFill>
                  <a:srgbClr val="1E4620"/>
                </a:solidFill>
                <a:latin typeface="Georgia" pitchFamily="34" charset="0"/>
                <a:ea typeface="Georgia" pitchFamily="34" charset="-122"/>
                <a:cs typeface="Georgia" pitchFamily="34" charset="-120"/>
              </a:rPr>
              <a:t>Representing NGC Beyond Our Borders</a:t>
            </a:r>
            <a:endParaRPr lang="en-US" sz="2300" dirty="0"/>
          </a:p>
        </p:txBody>
      </p:sp>
      <p:sp>
        <p:nvSpPr>
          <p:cNvPr id="4" name="Text 1"/>
          <p:cNvSpPr/>
          <p:nvPr/>
        </p:nvSpPr>
        <p:spPr>
          <a:xfrm>
            <a:off x="548640" y="1353312"/>
            <a:ext cx="4206240" cy="320040"/>
          </a:xfrm>
          <a:prstGeom prst="rect">
            <a:avLst/>
          </a:prstGeom>
          <a:noFill/>
          <a:ln/>
        </p:spPr>
        <p:txBody>
          <a:bodyPr wrap="square" lIns="0" tIns="0" rIns="0" bIns="0" rtlCol="0" anchor="ctr"/>
          <a:lstStyle/>
          <a:p>
            <a:pPr marL="0" indent="0">
              <a:buNone/>
            </a:pPr>
            <a:r>
              <a:rPr lang="en-US" sz="1400" i="1" dirty="0">
                <a:solidFill>
                  <a:srgbClr val="3E6B4A"/>
                </a:solidFill>
                <a:latin typeface="Georgia" pitchFamily="34" charset="0"/>
                <a:ea typeface="Georgia" pitchFamily="34" charset="-122"/>
                <a:cs typeface="Georgia" pitchFamily="34" charset="-120"/>
              </a:rPr>
              <a:t>Building international relationships</a:t>
            </a:r>
            <a:endParaRPr lang="en-US" sz="1400" dirty="0"/>
          </a:p>
        </p:txBody>
      </p:sp>
      <p:sp>
        <p:nvSpPr>
          <p:cNvPr id="5" name="accent rule">
            <a:extLst>
              <a:ext uri="{C183D7F6-B498-43B3-948B-1728B52AA6E4}">
                <adec:decorative xmlns:adec="http://schemas.microsoft.com/office/drawing/2017/decorative" val="1"/>
              </a:ext>
            </a:extLst>
          </p:cNvPr>
          <p:cNvSpPr/>
          <p:nvPr/>
        </p:nvSpPr>
        <p:spPr>
          <a:xfrm>
            <a:off x="548640" y="1737360"/>
            <a:ext cx="1005840" cy="32004"/>
          </a:xfrm>
          <a:prstGeom prst="rect">
            <a:avLst/>
          </a:prstGeom>
          <a:solidFill>
            <a:srgbClr val="B08A2E"/>
          </a:solidFill>
          <a:ln/>
        </p:spPr>
        <p:txBody>
          <a:bodyPr/>
          <a:lstStyle/>
          <a:p>
            <a:endParaRPr lang="en-US"/>
          </a:p>
        </p:txBody>
      </p:sp>
      <p:sp>
        <p:nvSpPr>
          <p:cNvPr id="6" name="Text 3"/>
          <p:cNvSpPr/>
          <p:nvPr/>
        </p:nvSpPr>
        <p:spPr>
          <a:xfrm>
            <a:off x="548640" y="1965960"/>
            <a:ext cx="4206240" cy="1463040"/>
          </a:xfrm>
          <a:prstGeom prst="rect">
            <a:avLst/>
          </a:prstGeom>
          <a:noFill/>
          <a:ln/>
        </p:spPr>
        <p:txBody>
          <a:bodyPr wrap="square" lIns="0" tIns="0" rIns="0" bIns="0" rtlCol="0" anchor="t"/>
          <a:lstStyle/>
          <a:p>
            <a:pPr marL="228600" indent="-228600">
              <a:spcAft>
                <a:spcPts val="700"/>
              </a:spcAft>
              <a:buSzPct val="100000"/>
              <a:buChar char="•"/>
            </a:pPr>
            <a:r>
              <a:rPr lang="en-US" sz="1500" dirty="0">
                <a:solidFill>
                  <a:srgbClr val="2B2A26"/>
                </a:solidFill>
                <a:latin typeface="Segoe UI" pitchFamily="34" charset="0"/>
                <a:ea typeface="Segoe UI" pitchFamily="34" charset="-122"/>
                <a:cs typeface="Segoe UI" pitchFamily="34" charset="-120"/>
              </a:rPr>
              <a:t>International affiliates</a:t>
            </a:r>
            <a:endParaRPr lang="en-US" sz="1500" dirty="0"/>
          </a:p>
          <a:p>
            <a:pPr marL="228600" indent="-228600">
              <a:spcAft>
                <a:spcPts val="700"/>
              </a:spcAft>
              <a:buSzPct val="100000"/>
              <a:buChar char="•"/>
            </a:pPr>
            <a:r>
              <a:rPr lang="en-US" sz="1500" dirty="0">
                <a:solidFill>
                  <a:srgbClr val="2B2A26"/>
                </a:solidFill>
                <a:latin typeface="Segoe UI" pitchFamily="34" charset="0"/>
                <a:ea typeface="Segoe UI" pitchFamily="34" charset="-122"/>
                <a:cs typeface="Segoe UI" pitchFamily="34" charset="-120"/>
              </a:rPr>
              <a:t>Cultural exchange</a:t>
            </a:r>
            <a:endParaRPr lang="en-US" sz="1500" dirty="0"/>
          </a:p>
          <a:p>
            <a:pPr marL="228600" indent="-228600">
              <a:spcAft>
                <a:spcPts val="700"/>
              </a:spcAft>
              <a:buSzPct val="100000"/>
              <a:buChar char="•"/>
            </a:pPr>
            <a:r>
              <a:rPr lang="en-US" sz="1500" dirty="0">
                <a:solidFill>
                  <a:srgbClr val="2B2A26"/>
                </a:solidFill>
                <a:latin typeface="Segoe UI" pitchFamily="34" charset="0"/>
                <a:ea typeface="Segoe UI" pitchFamily="34" charset="-122"/>
                <a:cs typeface="Segoe UI" pitchFamily="34" charset="-120"/>
              </a:rPr>
              <a:t>Shared environmental goals</a:t>
            </a:r>
            <a:endParaRPr lang="en-US" sz="1500" dirty="0"/>
          </a:p>
          <a:p>
            <a:pPr marL="228600" indent="-228600">
              <a:spcAft>
                <a:spcPts val="700"/>
              </a:spcAft>
              <a:buSzPct val="100000"/>
              <a:buChar char="•"/>
            </a:pPr>
            <a:r>
              <a:rPr lang="en-US" sz="1500" dirty="0">
                <a:solidFill>
                  <a:srgbClr val="2B2A26"/>
                </a:solidFill>
                <a:latin typeface="Segoe UI" pitchFamily="34" charset="0"/>
                <a:ea typeface="Segoe UI" pitchFamily="34" charset="-122"/>
                <a:cs typeface="Segoe UI" pitchFamily="34" charset="-120"/>
              </a:rPr>
              <a:t>Friendship through gardening</a:t>
            </a:r>
            <a:endParaRPr lang="en-US" sz="1500" dirty="0"/>
          </a:p>
        </p:txBody>
      </p:sp>
      <p:sp>
        <p:nvSpPr>
          <p:cNvPr id="7" name="highlight panel">
            <a:extLst>
              <a:ext uri="{C183D7F6-B498-43B3-948B-1728B52AA6E4}">
                <adec:decorative xmlns:adec="http://schemas.microsoft.com/office/drawing/2017/decorative" val="1"/>
              </a:ext>
            </a:extLst>
          </p:cNvPr>
          <p:cNvSpPr/>
          <p:nvPr/>
        </p:nvSpPr>
        <p:spPr>
          <a:xfrm>
            <a:off x="548640" y="3703320"/>
            <a:ext cx="4206240" cy="914400"/>
          </a:xfrm>
          <a:prstGeom prst="rect">
            <a:avLst/>
          </a:prstGeom>
          <a:solidFill>
            <a:srgbClr val="EFEADB"/>
          </a:solidFill>
          <a:ln/>
        </p:spPr>
        <p:txBody>
          <a:bodyPr/>
          <a:lstStyle/>
          <a:p>
            <a:endParaRPr lang="en-US"/>
          </a:p>
        </p:txBody>
      </p:sp>
      <p:sp>
        <p:nvSpPr>
          <p:cNvPr id="8" name="panel accent bar">
            <a:extLst>
              <a:ext uri="{C183D7F6-B498-43B3-948B-1728B52AA6E4}">
                <adec:decorative xmlns:adec="http://schemas.microsoft.com/office/drawing/2017/decorative" val="1"/>
              </a:ext>
            </a:extLst>
          </p:cNvPr>
          <p:cNvSpPr/>
          <p:nvPr/>
        </p:nvSpPr>
        <p:spPr>
          <a:xfrm>
            <a:off x="548640" y="3703320"/>
            <a:ext cx="64008" cy="914400"/>
          </a:xfrm>
          <a:prstGeom prst="rect">
            <a:avLst/>
          </a:prstGeom>
          <a:solidFill>
            <a:srgbClr val="B08A2E"/>
          </a:solidFill>
          <a:ln/>
        </p:spPr>
        <p:txBody>
          <a:bodyPr/>
          <a:lstStyle/>
          <a:p>
            <a:endParaRPr lang="en-US"/>
          </a:p>
        </p:txBody>
      </p:sp>
      <p:sp>
        <p:nvSpPr>
          <p:cNvPr id="9" name="Text 6"/>
          <p:cNvSpPr/>
          <p:nvPr/>
        </p:nvSpPr>
        <p:spPr>
          <a:xfrm>
            <a:off x="804672" y="3813048"/>
            <a:ext cx="3749040" cy="694944"/>
          </a:xfrm>
          <a:prstGeom prst="rect">
            <a:avLst/>
          </a:prstGeom>
          <a:noFill/>
          <a:ln/>
        </p:spPr>
        <p:txBody>
          <a:bodyPr wrap="square" lIns="0" tIns="0" rIns="0" bIns="0" rtlCol="0" anchor="ctr"/>
          <a:lstStyle/>
          <a:p>
            <a:pPr marL="0" indent="0">
              <a:buNone/>
            </a:pPr>
            <a:r>
              <a:rPr lang="en-US" sz="1100" b="1" kern="0" spc="150" dirty="0">
                <a:solidFill>
                  <a:srgbClr val="B08A2E"/>
                </a:solidFill>
                <a:latin typeface="Segoe UI" pitchFamily="34" charset="0"/>
                <a:ea typeface="Segoe UI" pitchFamily="34" charset="-122"/>
                <a:cs typeface="Segoe UI" pitchFamily="34" charset="-120"/>
              </a:rPr>
              <a:t>TAKEAWAY</a:t>
            </a:r>
            <a:endParaRPr lang="en-US" sz="1100" dirty="0"/>
          </a:p>
          <a:p>
            <a:pPr marL="0" indent="0">
              <a:buNone/>
            </a:pPr>
            <a:r>
              <a:rPr lang="en-US" sz="1300" i="1" dirty="0">
                <a:solidFill>
                  <a:srgbClr val="2B2A26"/>
                </a:solidFill>
                <a:latin typeface="Segoe UI" pitchFamily="34" charset="0"/>
                <a:ea typeface="Segoe UI" pitchFamily="34" charset="-122"/>
                <a:cs typeface="Segoe UI" pitchFamily="34" charset="-120"/>
              </a:rPr>
              <a:t>Gardening is a universal language that connects people around the world.</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1413</Words>
  <Application>Microsoft Office PowerPoint</Application>
  <PresentationFormat>On-screen Show (16:9)</PresentationFormat>
  <Paragraphs>143</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Georgia</vt:lpstr>
      <vt:lpstr>Segoe UI</vt:lpstr>
      <vt:lpstr>Office Theme</vt:lpstr>
      <vt:lpstr>Leading with Purpose: The Role and Impact of an NGC President</vt:lpstr>
      <vt:lpstr>What Does the NGC President Actually Do?</vt:lpstr>
      <vt:lpstr>The Scope of the Role: A National Position with Local Impact</vt:lpstr>
      <vt:lpstr>Leadership in Action: Wearing Many Hats</vt:lpstr>
      <vt:lpstr>PLANT AMERICA and Mission Impact</vt:lpstr>
      <vt:lpstr>Strengthening the Organization: Governance Matters</vt:lpstr>
      <vt:lpstr>The Review: How We Got Here</vt:lpstr>
      <vt:lpstr>Connecting Across America</vt:lpstr>
      <vt:lpstr>Representing NGC Beyond Our Borders</vt:lpstr>
      <vt:lpstr>Preserving History, Honoring Service</vt:lpstr>
      <vt:lpstr>Five Leadership Lessons</vt:lpstr>
      <vt:lpstr>The Real Impact: Beyond One Presidency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Bill Trapp</dc:creator>
  <cp:lastModifiedBy>Katie Roth</cp:lastModifiedBy>
  <cp:revision>3</cp:revision>
  <dcterms:created xsi:type="dcterms:W3CDTF">2026-08-10T18:02:51Z</dcterms:created>
  <dcterms:modified xsi:type="dcterms:W3CDTF">2026-08-11T16:25:06Z</dcterms:modified>
</cp:coreProperties>
</file>